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0" r:id="rId2"/>
    <p:sldId id="256" r:id="rId3"/>
    <p:sldId id="271" r:id="rId4"/>
    <p:sldId id="392" r:id="rId5"/>
    <p:sldId id="393" r:id="rId6"/>
    <p:sldId id="395" r:id="rId7"/>
    <p:sldId id="396" r:id="rId8"/>
    <p:sldId id="397" r:id="rId9"/>
    <p:sldId id="398" r:id="rId10"/>
    <p:sldId id="399" r:id="rId11"/>
    <p:sldId id="400" r:id="rId12"/>
    <p:sldId id="401" r:id="rId13"/>
    <p:sldId id="402" r:id="rId14"/>
    <p:sldId id="403" r:id="rId15"/>
    <p:sldId id="404" r:id="rId16"/>
    <p:sldId id="405" r:id="rId17"/>
    <p:sldId id="407" r:id="rId18"/>
    <p:sldId id="408" r:id="rId19"/>
    <p:sldId id="410" r:id="rId20"/>
    <p:sldId id="411" r:id="rId21"/>
    <p:sldId id="412" r:id="rId22"/>
    <p:sldId id="415" r:id="rId23"/>
    <p:sldId id="321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D8238648-5E4E-4E40-A7E4-EFF55CB82BF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BEEF77D2-F53E-4C52-ADE5-7E645125DC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33596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D840A9-A4BA-4DB3-8081-1A24089FD571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F59A36-9AD1-4316-B46B-D15CC39A4D4F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29C23D-D0D3-40C3-A3EB-4E939F9354BB}" type="slidenum">
              <a:rPr lang="zh-CN" altLang="en-US" smtClean="0"/>
              <a:pPr/>
              <a:t>14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6242DB-4B12-4469-AC2A-0092609EC71D}" type="slidenum">
              <a:rPr lang="zh-CN" altLang="en-US" smtClean="0"/>
              <a:pPr/>
              <a:t>15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95D77D-D2AA-497C-8E63-050295B14E9A}" type="slidenum">
              <a:rPr lang="zh-CN" altLang="en-US" smtClean="0"/>
              <a:pPr/>
              <a:t>16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1EC3FE-725F-4028-BC69-386A067E63F8}" type="slidenum">
              <a:rPr lang="zh-CN" altLang="en-US" smtClean="0"/>
              <a:pPr/>
              <a:t>17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222614-DF1D-4D7A-906F-8E56D76607E8}" type="slidenum">
              <a:rPr lang="zh-CN" altLang="en-US" smtClean="0"/>
              <a:pPr/>
              <a:t>18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485B19-0E9D-4EC9-9850-53664F837529}" type="slidenum">
              <a:rPr lang="zh-CN" altLang="en-US" smtClean="0"/>
              <a:pPr/>
              <a:t>19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228CF9-84A1-4A83-A24C-A90B5563982D}" type="slidenum">
              <a:rPr lang="zh-CN" altLang="en-US" smtClean="0"/>
              <a:pPr/>
              <a:t>20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08B750-FEC6-4304-B860-28029A099F7D}" type="slidenum">
              <a:rPr lang="zh-CN" altLang="en-US" smtClean="0"/>
              <a:pPr/>
              <a:t>21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93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E0CAA0-C2F7-43A1-B9B1-C7DD3A1B31B6}" type="slidenum">
              <a:rPr lang="zh-CN" altLang="en-US" smtClean="0"/>
              <a:pPr/>
              <a:t>22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5B4344-9ED3-4D5F-8C23-CE1E50F22C94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1C9715-0D41-4F80-97A9-4973EE69C3A6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FF2FE5-E352-4CE7-9C43-9EE60A0F304C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977DAE-5640-4B71-8C48-E30F83BF59B1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8CFAB0-CECF-4B10-8E54-BE8BAF57C95F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B2B4AF-DE7A-4B2B-823E-CE8CA82E72D6}" type="slidenum">
              <a:rPr lang="zh-CN" altLang="en-US" smtClean="0"/>
              <a:pPr/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8C8C6E-7B90-4051-89E5-E6DF0E55FF2E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6E6FF9-044C-41B7-88C9-DAC52360A768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6E7D46D-5911-44BF-BB68-C16F99F7DA4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4FBB7E1-A4AD-4D2D-A707-1B33D25259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093AA56-E9BD-4EA3-9F6D-C3070CF26D9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A61D4BB-0C69-4FD9-A0CF-CBC1964073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4743729-D7D3-40A3-BC85-29DFF405742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0B8D946-BF7A-4DF0-B57C-1974E2142B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BB8BE-B258-480B-80F0-27F53DD6BA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C9D5FFC-0B21-4D69-8711-0C521A2AB9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D51C5-197B-4D15-ABE1-FBA42BC3BA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15EC0-FE8B-4B28-8977-822F250F54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6D0FDD-9646-4F36-A272-5802ECB55F0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5C03B1D-CB6F-4153-A980-71D6122BB0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39D9EC7-7B43-46DD-A5AF-083B9C1A005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117FF8F-D7FF-46E5-BF55-0272E9A966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124CDE7-6B4B-4C78-BC27-D2DB2BB2387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8A8AE5-C47C-424D-932E-6757A7FC70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395BD84-F7AC-4712-8D78-4EC5A1655AB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BA97F03-9839-46E4-BEC3-5F2496619E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61BFB5A-D6EB-443B-9E63-71E24132A88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CEA0A01-9C50-42FC-A98E-6A53A9B9C8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E3E287C-1664-4F8E-B510-2A6F3FA8BCC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12C169B-DADB-481A-90F0-6C6884B45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7F7038C-0697-4F96-9D0F-22C680DDE8A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A685D6-E661-49A1-8A32-4843C7FD85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97ABFE5-DF97-498B-B31E-406C835EFB8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5D3DFBF-A43E-48B1-866B-AD6885489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3" r:id="rId12"/>
    <p:sldLayoutId id="2147483674" r:id="rId13"/>
    <p:sldLayoutId id="2147483675" r:id="rId14"/>
    <p:sldLayoutId id="2147483676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28857;&#21517;&#22120;/&#36335;&#36335;&#28857;&#21517;&#22120;.ex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hyperlink" Target="&#28857;&#21517;&#22120;/&#36335;&#36335;&#28857;&#21517;&#22120;.ex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23454;&#29289;.ex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36724;&#23545;&#31216;.ex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1"/>
          <p:cNvSpPr txBox="1">
            <a:spLocks noChangeArrowheads="1"/>
          </p:cNvSpPr>
          <p:nvPr/>
        </p:nvSpPr>
        <p:spPr bwMode="auto">
          <a:xfrm>
            <a:off x="714375" y="1214438"/>
            <a:ext cx="5929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画出下面图形的对称轴</a:t>
            </a:r>
          </a:p>
        </p:txBody>
      </p:sp>
      <p:pic>
        <p:nvPicPr>
          <p:cNvPr id="17411" name="Picture 65" descr="轴对称图形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560638"/>
            <a:ext cx="7681913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 rot="5400000">
            <a:off x="313531" y="3631407"/>
            <a:ext cx="2428875" cy="1588"/>
          </a:xfrm>
          <a:prstGeom prst="line">
            <a:avLst/>
          </a:prstGeom>
          <a:noFill/>
          <a:ln w="38100" algn="ctr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 rot="5400000">
            <a:off x="2267744" y="3642519"/>
            <a:ext cx="2428875" cy="1587"/>
          </a:xfrm>
          <a:prstGeom prst="line">
            <a:avLst/>
          </a:prstGeom>
          <a:noFill/>
          <a:ln w="38100" algn="ctr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 rot="5400000">
            <a:off x="3971131" y="3631407"/>
            <a:ext cx="2428875" cy="1588"/>
          </a:xfrm>
          <a:prstGeom prst="line">
            <a:avLst/>
          </a:prstGeom>
          <a:noFill/>
          <a:ln w="38100" algn="ctr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rot="5400000">
            <a:off x="6019006" y="3550444"/>
            <a:ext cx="2428875" cy="1588"/>
          </a:xfrm>
          <a:prstGeom prst="line">
            <a:avLst/>
          </a:prstGeom>
          <a:noFill/>
          <a:ln w="38100" algn="ctr">
            <a:solidFill>
              <a:srgbClr val="0000FF"/>
            </a:solidFill>
            <a:prstDash val="dash"/>
            <a:round/>
            <a:headEnd/>
            <a:tailEnd/>
          </a:ln>
        </p:spPr>
      </p:cxnSp>
      <p:sp>
        <p:nvSpPr>
          <p:cNvPr id="10" name="同侧圆角矩形 9"/>
          <p:cNvSpPr/>
          <p:nvPr/>
        </p:nvSpPr>
        <p:spPr>
          <a:xfrm>
            <a:off x="395538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395536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14375" y="4214813"/>
            <a:ext cx="7508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357438" y="3786188"/>
            <a:ext cx="7508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4857750" y="3643313"/>
            <a:ext cx="7508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3714750" y="4429125"/>
            <a:ext cx="7508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6072188" y="3714750"/>
            <a:ext cx="7508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7500938" y="3714750"/>
            <a:ext cx="7508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  <p:sp>
        <p:nvSpPr>
          <p:cNvPr id="18440" name="Text Box 21"/>
          <p:cNvSpPr txBox="1">
            <a:spLocks noChangeArrowheads="1"/>
          </p:cNvSpPr>
          <p:nvPr/>
        </p:nvSpPr>
        <p:spPr bwMode="auto">
          <a:xfrm>
            <a:off x="571500" y="571500"/>
            <a:ext cx="81057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这些图形中哪些是对称的？画出他们的对称轴 。</a:t>
            </a:r>
          </a:p>
        </p:txBody>
      </p:sp>
      <p:pic>
        <p:nvPicPr>
          <p:cNvPr id="18441" name="Picture 7" descr="sx2P68d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928813"/>
            <a:ext cx="7747000" cy="2613025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</p:pic>
      <p:sp>
        <p:nvSpPr>
          <p:cNvPr id="16" name="Line 8"/>
          <p:cNvSpPr>
            <a:spLocks noChangeShapeType="1"/>
          </p:cNvSpPr>
          <p:nvPr/>
        </p:nvSpPr>
        <p:spPr bwMode="auto">
          <a:xfrm>
            <a:off x="4060825" y="1590675"/>
            <a:ext cx="53975" cy="3240088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 flipV="1">
            <a:off x="6472238" y="2000250"/>
            <a:ext cx="0" cy="1944688"/>
          </a:xfrm>
          <a:prstGeom prst="line">
            <a:avLst/>
          </a:prstGeom>
          <a:noFill/>
          <a:ln w="38100">
            <a:solidFill>
              <a:srgbClr val="00FF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>
            <a:off x="7858125" y="1785938"/>
            <a:ext cx="17463" cy="2087562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>
            <a:off x="2649538" y="2214563"/>
            <a:ext cx="73025" cy="15113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1954213" y="2901950"/>
            <a:ext cx="1277937" cy="3603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 flipH="1">
            <a:off x="2209800" y="2513013"/>
            <a:ext cx="882650" cy="1295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>
            <a:off x="2217738" y="2552700"/>
            <a:ext cx="954087" cy="11525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 flipV="1">
            <a:off x="2035175" y="2790825"/>
            <a:ext cx="1420813" cy="5762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CC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/>
      <p:bldP spid="4108" grpId="0"/>
      <p:bldP spid="4109" grpId="0"/>
      <p:bldP spid="4110" grpId="0"/>
      <p:bldP spid="4111" grpId="0"/>
      <p:bldP spid="4112" grpId="0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124075" y="1916113"/>
            <a:ext cx="4679950" cy="280987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539750" y="3284538"/>
            <a:ext cx="7921625" cy="730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4500563" y="1196975"/>
            <a:ext cx="0" cy="42481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987675" y="5445125"/>
            <a:ext cx="2597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5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5400" b="1">
                <a:latin typeface="楷体_GB2312" pitchFamily="49" charset="-122"/>
                <a:ea typeface="楷体_GB2312" pitchFamily="49" charset="-122"/>
              </a:rPr>
              <a:t>）条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2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2411413" y="1700213"/>
            <a:ext cx="3240087" cy="302418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 flipV="1">
            <a:off x="1619250" y="981075"/>
            <a:ext cx="5040313" cy="460851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4067175" y="549275"/>
            <a:ext cx="0" cy="518477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 flipV="1">
            <a:off x="900113" y="3213100"/>
            <a:ext cx="6624637" cy="714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1692275" y="981075"/>
            <a:ext cx="4824413" cy="439261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2916238" y="5661025"/>
            <a:ext cx="26209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5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5400" b="1">
                <a:latin typeface="楷体_GB2312" pitchFamily="49" charset="-122"/>
                <a:ea typeface="楷体_GB2312" pitchFamily="49" charset="-122"/>
              </a:rPr>
              <a:t>）条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  <p:bldP spid="9223" grpId="0" animBg="1"/>
      <p:bldP spid="9224" grpId="0" animBg="1"/>
      <p:bldP spid="92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4"/>
          <p:cNvSpPr>
            <a:spLocks noChangeArrowheads="1"/>
          </p:cNvSpPr>
          <p:nvPr/>
        </p:nvSpPr>
        <p:spPr bwMode="auto">
          <a:xfrm>
            <a:off x="2339975" y="1341438"/>
            <a:ext cx="3887788" cy="38163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4284663" y="549275"/>
            <a:ext cx="0" cy="525621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 flipV="1">
            <a:off x="2339975" y="981075"/>
            <a:ext cx="3744913" cy="439261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V="1">
            <a:off x="3059113" y="404813"/>
            <a:ext cx="2665412" cy="5256212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1258888" y="2295525"/>
            <a:ext cx="5976937" cy="18716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flipV="1">
            <a:off x="1547813" y="1844675"/>
            <a:ext cx="6048375" cy="259238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2571750" y="5643563"/>
            <a:ext cx="3663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zh-CN" altLang="en-US" sz="5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无数</a:t>
            </a:r>
            <a:r>
              <a:rPr lang="zh-CN" altLang="en-US" sz="5400" b="1">
                <a:latin typeface="楷体_GB2312" pitchFamily="49" charset="-122"/>
                <a:ea typeface="楷体_GB2312" pitchFamily="49" charset="-122"/>
              </a:rPr>
              <a:t>）条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 rot="-281303">
            <a:off x="2024063" y="1119188"/>
            <a:ext cx="4638675" cy="4194175"/>
            <a:chOff x="3063" y="3067"/>
            <a:chExt cx="1087" cy="1088"/>
          </a:xfrm>
        </p:grpSpPr>
        <p:grpSp>
          <p:nvGrpSpPr>
            <p:cNvPr id="3" name="Group 17"/>
            <p:cNvGrpSpPr>
              <a:grpSpLocks/>
            </p:cNvGrpSpPr>
            <p:nvPr/>
          </p:nvGrpSpPr>
          <p:grpSpPr bwMode="auto">
            <a:xfrm>
              <a:off x="3079" y="3067"/>
              <a:ext cx="1071" cy="1088"/>
              <a:chOff x="4281" y="2908"/>
              <a:chExt cx="1071" cy="1088"/>
            </a:xfrm>
          </p:grpSpPr>
          <p:sp>
            <p:nvSpPr>
              <p:cNvPr id="21520" name="Line 18"/>
              <p:cNvSpPr>
                <a:spLocks noChangeShapeType="1"/>
              </p:cNvSpPr>
              <p:nvPr/>
            </p:nvSpPr>
            <p:spPr bwMode="auto">
              <a:xfrm rot="2061320" flipV="1">
                <a:off x="4286" y="3089"/>
                <a:ext cx="1043" cy="7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1" name="Line 19"/>
              <p:cNvSpPr>
                <a:spLocks noChangeShapeType="1"/>
              </p:cNvSpPr>
              <p:nvPr/>
            </p:nvSpPr>
            <p:spPr bwMode="auto">
              <a:xfrm rot="42288" flipV="1">
                <a:off x="4309" y="3067"/>
                <a:ext cx="1043" cy="7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2" name="Line 20"/>
              <p:cNvSpPr>
                <a:spLocks noChangeShapeType="1"/>
              </p:cNvSpPr>
              <p:nvPr/>
            </p:nvSpPr>
            <p:spPr bwMode="auto">
              <a:xfrm rot="18981931" flipV="1">
                <a:off x="4281" y="3069"/>
                <a:ext cx="1043" cy="7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3" name="Line 21"/>
              <p:cNvSpPr>
                <a:spLocks noChangeShapeType="1"/>
              </p:cNvSpPr>
              <p:nvPr/>
            </p:nvSpPr>
            <p:spPr bwMode="auto">
              <a:xfrm rot="16418975" flipV="1">
                <a:off x="4263" y="3067"/>
                <a:ext cx="1043" cy="7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4" name="Line 22"/>
              <p:cNvSpPr>
                <a:spLocks noChangeShapeType="1"/>
              </p:cNvSpPr>
              <p:nvPr/>
            </p:nvSpPr>
            <p:spPr bwMode="auto">
              <a:xfrm rot="14561967" flipV="1">
                <a:off x="4283" y="3111"/>
                <a:ext cx="1066" cy="70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515" name="Line 23"/>
            <p:cNvSpPr>
              <a:spLocks noChangeShapeType="1"/>
            </p:cNvSpPr>
            <p:nvPr/>
          </p:nvSpPr>
          <p:spPr bwMode="auto">
            <a:xfrm rot="724936" flipV="1">
              <a:off x="3085" y="3250"/>
              <a:ext cx="1043" cy="7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6" name="Line 24"/>
            <p:cNvSpPr>
              <a:spLocks noChangeShapeType="1"/>
            </p:cNvSpPr>
            <p:nvPr/>
          </p:nvSpPr>
          <p:spPr bwMode="auto">
            <a:xfrm rot="20354049" flipV="1">
              <a:off x="3085" y="3226"/>
              <a:ext cx="1043" cy="7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7" name="Line 25"/>
            <p:cNvSpPr>
              <a:spLocks noChangeShapeType="1"/>
            </p:cNvSpPr>
            <p:nvPr/>
          </p:nvSpPr>
          <p:spPr bwMode="auto">
            <a:xfrm rot="17655871" flipV="1">
              <a:off x="3065" y="3228"/>
              <a:ext cx="1043" cy="7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8" name="Line 26"/>
            <p:cNvSpPr>
              <a:spLocks noChangeShapeType="1"/>
            </p:cNvSpPr>
            <p:nvPr/>
          </p:nvSpPr>
          <p:spPr bwMode="auto">
            <a:xfrm rot="15087703" flipV="1">
              <a:off x="3039" y="3226"/>
              <a:ext cx="1043" cy="7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9" name="Line 27"/>
            <p:cNvSpPr>
              <a:spLocks noChangeShapeType="1"/>
            </p:cNvSpPr>
            <p:nvPr/>
          </p:nvSpPr>
          <p:spPr bwMode="auto">
            <a:xfrm rot="13230116" flipV="1">
              <a:off x="3063" y="3248"/>
              <a:ext cx="1066" cy="70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2" grpId="0" animBg="1"/>
      <p:bldP spid="11275" grpId="0" animBg="1"/>
      <p:bldP spid="11276" grpId="0" animBg="1"/>
      <p:bldP spid="11277" grpId="0" animBg="1"/>
      <p:bldP spid="1127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60" name="Group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846509587"/>
              </p:ext>
            </p:extLst>
          </p:nvPr>
        </p:nvGraphicFramePr>
        <p:xfrm>
          <a:off x="374650" y="3389787"/>
          <a:ext cx="8229600" cy="2663827"/>
        </p:xfrm>
        <a:graphic>
          <a:graphicData uri="http://schemas.openxmlformats.org/drawingml/2006/table">
            <a:tbl>
              <a:tblPr/>
              <a:tblGrid>
                <a:gridCol w="446088"/>
                <a:gridCol w="468312"/>
                <a:gridCol w="457200"/>
                <a:gridCol w="457200"/>
                <a:gridCol w="457200"/>
                <a:gridCol w="455613"/>
                <a:gridCol w="460375"/>
                <a:gridCol w="454025"/>
                <a:gridCol w="458787"/>
                <a:gridCol w="458788"/>
                <a:gridCol w="455612"/>
                <a:gridCol w="460375"/>
                <a:gridCol w="454025"/>
                <a:gridCol w="457200"/>
                <a:gridCol w="457200"/>
                <a:gridCol w="458788"/>
                <a:gridCol w="457200"/>
                <a:gridCol w="455612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665" name="Rectangle 140"/>
          <p:cNvSpPr>
            <a:spLocks noChangeArrowheads="1"/>
          </p:cNvSpPr>
          <p:nvPr/>
        </p:nvSpPr>
        <p:spPr bwMode="auto">
          <a:xfrm>
            <a:off x="806450" y="3821366"/>
            <a:ext cx="1368425" cy="13684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2666" name="Rectangle 141"/>
          <p:cNvSpPr>
            <a:spLocks noChangeArrowheads="1"/>
          </p:cNvSpPr>
          <p:nvPr/>
        </p:nvSpPr>
        <p:spPr bwMode="auto">
          <a:xfrm>
            <a:off x="2678113" y="3821366"/>
            <a:ext cx="2735262" cy="13684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2667" name="AutoShape 142"/>
          <p:cNvSpPr>
            <a:spLocks noChangeArrowheads="1"/>
          </p:cNvSpPr>
          <p:nvPr/>
        </p:nvSpPr>
        <p:spPr bwMode="auto">
          <a:xfrm>
            <a:off x="5846763" y="3821366"/>
            <a:ext cx="2663825" cy="1336675"/>
          </a:xfrm>
          <a:prstGeom prst="rtTriangle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2668" name="Text Box 143"/>
          <p:cNvSpPr txBox="1">
            <a:spLocks noChangeArrowheads="1"/>
          </p:cNvSpPr>
          <p:nvPr/>
        </p:nvSpPr>
        <p:spPr bwMode="auto">
          <a:xfrm>
            <a:off x="374650" y="1479307"/>
            <a:ext cx="82804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latin typeface="华文楷体" pitchFamily="2" charset="-122"/>
                <a:ea typeface="华文楷体" pitchFamily="2" charset="-122"/>
              </a:rPr>
              <a:t>例</a:t>
            </a:r>
            <a:r>
              <a:rPr lang="en-US" altLang="zh-CN" sz="4500" b="1" dirty="0">
                <a:latin typeface="华文楷体" pitchFamily="2" charset="-122"/>
                <a:ea typeface="华文楷体" pitchFamily="2" charset="-122"/>
              </a:rPr>
              <a:t>:</a:t>
            </a:r>
            <a:r>
              <a:rPr lang="zh-CN" altLang="en-US" sz="4500" b="1" dirty="0">
                <a:latin typeface="华文楷体" pitchFamily="2" charset="-122"/>
                <a:ea typeface="华文楷体" pitchFamily="2" charset="-122"/>
              </a:rPr>
              <a:t>把下面三幅图的各边放大到原来的</a:t>
            </a:r>
            <a:r>
              <a:rPr lang="en-US" altLang="zh-CN" sz="45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4500" b="1" dirty="0">
                <a:latin typeface="华文楷体" pitchFamily="2" charset="-122"/>
                <a:ea typeface="华文楷体" pitchFamily="2" charset="-122"/>
              </a:rPr>
              <a:t>倍，画出放大后的图形。</a:t>
            </a:r>
            <a:endParaRPr lang="en-US" altLang="zh-CN" sz="45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同侧圆角矩形 8"/>
          <p:cNvSpPr/>
          <p:nvPr/>
        </p:nvSpPr>
        <p:spPr>
          <a:xfrm>
            <a:off x="490357" y="75234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90355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634" name="Group 2"/>
          <p:cNvGraphicFramePr>
            <a:graphicFrameLocks noGrp="1"/>
          </p:cNvGraphicFramePr>
          <p:nvPr>
            <p:ph sz="half" idx="1"/>
          </p:nvPr>
        </p:nvGraphicFramePr>
        <p:xfrm>
          <a:off x="323850" y="1757410"/>
          <a:ext cx="8351838" cy="2679702"/>
        </p:xfrm>
        <a:graphic>
          <a:graphicData uri="http://schemas.openxmlformats.org/drawingml/2006/table">
            <a:tbl>
              <a:tblPr/>
              <a:tblGrid>
                <a:gridCol w="452438"/>
                <a:gridCol w="476250"/>
                <a:gridCol w="463550"/>
                <a:gridCol w="461962"/>
                <a:gridCol w="466725"/>
                <a:gridCol w="463550"/>
                <a:gridCol w="465138"/>
                <a:gridCol w="460375"/>
                <a:gridCol w="466725"/>
                <a:gridCol w="465137"/>
                <a:gridCol w="463550"/>
                <a:gridCol w="465138"/>
                <a:gridCol w="460375"/>
                <a:gridCol w="466725"/>
                <a:gridCol w="461962"/>
                <a:gridCol w="466725"/>
                <a:gridCol w="461963"/>
                <a:gridCol w="4635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89" name="Rectangle 137"/>
          <p:cNvSpPr>
            <a:spLocks noChangeArrowheads="1"/>
          </p:cNvSpPr>
          <p:nvPr/>
        </p:nvSpPr>
        <p:spPr bwMode="auto">
          <a:xfrm>
            <a:off x="1258888" y="2205085"/>
            <a:ext cx="1368425" cy="13684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633" name="Group 673"/>
          <p:cNvGraphicFramePr>
            <a:graphicFrameLocks noGrp="1"/>
          </p:cNvGraphicFramePr>
          <p:nvPr>
            <p:ph sz="half" idx="1"/>
          </p:nvPr>
        </p:nvGraphicFramePr>
        <p:xfrm>
          <a:off x="323850" y="893314"/>
          <a:ext cx="8351838" cy="2679702"/>
        </p:xfrm>
        <a:graphic>
          <a:graphicData uri="http://schemas.openxmlformats.org/drawingml/2006/table">
            <a:tbl>
              <a:tblPr/>
              <a:tblGrid>
                <a:gridCol w="452438"/>
                <a:gridCol w="476250"/>
                <a:gridCol w="463550"/>
                <a:gridCol w="461962"/>
                <a:gridCol w="466725"/>
                <a:gridCol w="463550"/>
                <a:gridCol w="465138"/>
                <a:gridCol w="460375"/>
                <a:gridCol w="466725"/>
                <a:gridCol w="465137"/>
                <a:gridCol w="463550"/>
                <a:gridCol w="465138"/>
                <a:gridCol w="460375"/>
                <a:gridCol w="466725"/>
                <a:gridCol w="461962"/>
                <a:gridCol w="466725"/>
                <a:gridCol w="461963"/>
                <a:gridCol w="4635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737" name="Rectangle 676"/>
          <p:cNvSpPr>
            <a:spLocks noChangeArrowheads="1"/>
          </p:cNvSpPr>
          <p:nvPr/>
        </p:nvSpPr>
        <p:spPr bwMode="auto">
          <a:xfrm>
            <a:off x="1258888" y="1340989"/>
            <a:ext cx="1368425" cy="13684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5738" name="Text Box 678"/>
          <p:cNvSpPr txBox="1">
            <a:spLocks noChangeArrowheads="1"/>
          </p:cNvSpPr>
          <p:nvPr/>
        </p:nvSpPr>
        <p:spPr bwMode="auto">
          <a:xfrm>
            <a:off x="468313" y="3654425"/>
            <a:ext cx="80645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放大后所画的正方形的边长要画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(     )</a:t>
            </a: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格。</a:t>
            </a:r>
            <a:endParaRPr lang="en-US" altLang="zh-CN" sz="5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5739" name="Text Box 680"/>
          <p:cNvSpPr txBox="1">
            <a:spLocks noChangeArrowheads="1"/>
          </p:cNvSpPr>
          <p:nvPr/>
        </p:nvSpPr>
        <p:spPr bwMode="auto">
          <a:xfrm>
            <a:off x="2195736" y="4365104"/>
            <a:ext cx="5175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</a:t>
            </a:r>
          </a:p>
        </p:txBody>
      </p:sp>
      <p:sp>
        <p:nvSpPr>
          <p:cNvPr id="25740" name="Rectangle 681"/>
          <p:cNvSpPr>
            <a:spLocks noChangeArrowheads="1"/>
          </p:cNvSpPr>
          <p:nvPr/>
        </p:nvSpPr>
        <p:spPr bwMode="auto">
          <a:xfrm>
            <a:off x="4500563" y="893314"/>
            <a:ext cx="2735262" cy="2663825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7" name="Group 3"/>
          <p:cNvGraphicFramePr>
            <a:graphicFrameLocks noGrp="1"/>
          </p:cNvGraphicFramePr>
          <p:nvPr>
            <p:ph sz="half" idx="1"/>
          </p:nvPr>
        </p:nvGraphicFramePr>
        <p:xfrm>
          <a:off x="323850" y="1613394"/>
          <a:ext cx="8351838" cy="2679702"/>
        </p:xfrm>
        <a:graphic>
          <a:graphicData uri="http://schemas.openxmlformats.org/drawingml/2006/table">
            <a:tbl>
              <a:tblPr/>
              <a:tblGrid>
                <a:gridCol w="452438"/>
                <a:gridCol w="476250"/>
                <a:gridCol w="463550"/>
                <a:gridCol w="461962"/>
                <a:gridCol w="466725"/>
                <a:gridCol w="463550"/>
                <a:gridCol w="465138"/>
                <a:gridCol w="460375"/>
                <a:gridCol w="466725"/>
                <a:gridCol w="465137"/>
                <a:gridCol w="463550"/>
                <a:gridCol w="465138"/>
                <a:gridCol w="460375"/>
                <a:gridCol w="466725"/>
                <a:gridCol w="461962"/>
                <a:gridCol w="466725"/>
                <a:gridCol w="461963"/>
                <a:gridCol w="4635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61" name="Rectangle 138"/>
          <p:cNvSpPr>
            <a:spLocks noChangeArrowheads="1"/>
          </p:cNvSpPr>
          <p:nvPr/>
        </p:nvSpPr>
        <p:spPr bwMode="auto">
          <a:xfrm>
            <a:off x="323850" y="2044847"/>
            <a:ext cx="2735263" cy="13684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Group 2"/>
          <p:cNvGraphicFramePr>
            <a:graphicFrameLocks noGrp="1"/>
          </p:cNvGraphicFramePr>
          <p:nvPr>
            <p:ph sz="half" idx="1"/>
          </p:nvPr>
        </p:nvGraphicFramePr>
        <p:xfrm>
          <a:off x="323850" y="1071563"/>
          <a:ext cx="8351838" cy="2679702"/>
        </p:xfrm>
        <a:graphic>
          <a:graphicData uri="http://schemas.openxmlformats.org/drawingml/2006/table">
            <a:tbl>
              <a:tblPr/>
              <a:tblGrid>
                <a:gridCol w="452438"/>
                <a:gridCol w="476250"/>
                <a:gridCol w="463550"/>
                <a:gridCol w="461962"/>
                <a:gridCol w="466725"/>
                <a:gridCol w="463550"/>
                <a:gridCol w="465138"/>
                <a:gridCol w="460375"/>
                <a:gridCol w="466725"/>
                <a:gridCol w="465137"/>
                <a:gridCol w="463550"/>
                <a:gridCol w="465138"/>
                <a:gridCol w="460375"/>
                <a:gridCol w="466725"/>
                <a:gridCol w="461962"/>
                <a:gridCol w="466725"/>
                <a:gridCol w="461963"/>
                <a:gridCol w="4635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809" name="Rectangle 137"/>
          <p:cNvSpPr>
            <a:spLocks noChangeArrowheads="1"/>
          </p:cNvSpPr>
          <p:nvPr/>
        </p:nvSpPr>
        <p:spPr bwMode="auto">
          <a:xfrm>
            <a:off x="323850" y="1503363"/>
            <a:ext cx="2735263" cy="13684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8810" name="Text Box 138"/>
          <p:cNvSpPr txBox="1">
            <a:spLocks noChangeArrowheads="1"/>
          </p:cNvSpPr>
          <p:nvPr/>
        </p:nvSpPr>
        <p:spPr bwMode="auto">
          <a:xfrm>
            <a:off x="650875" y="4083050"/>
            <a:ext cx="80645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放大后所画的长方形的长要画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(</a:t>
            </a:r>
            <a:r>
              <a:rPr lang="en-US" altLang="zh-CN" sz="5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12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)</a:t>
            </a: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格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,</a:t>
            </a: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宽要画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(  </a:t>
            </a:r>
            <a:r>
              <a:rPr lang="en-US" altLang="zh-CN" sz="5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  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)</a:t>
            </a: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格。</a:t>
            </a:r>
            <a:endParaRPr lang="en-US" altLang="zh-CN" sz="5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8811" name="Rectangle 141"/>
          <p:cNvSpPr>
            <a:spLocks noChangeArrowheads="1"/>
          </p:cNvSpPr>
          <p:nvPr/>
        </p:nvSpPr>
        <p:spPr bwMode="auto">
          <a:xfrm>
            <a:off x="3132138" y="1071563"/>
            <a:ext cx="5543550" cy="2663825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0" name="Group 2"/>
          <p:cNvGraphicFramePr>
            <a:graphicFrameLocks noGrp="1"/>
          </p:cNvGraphicFramePr>
          <p:nvPr>
            <p:ph sz="half" idx="1"/>
          </p:nvPr>
        </p:nvGraphicFramePr>
        <p:xfrm>
          <a:off x="323850" y="1181346"/>
          <a:ext cx="8351838" cy="2679702"/>
        </p:xfrm>
        <a:graphic>
          <a:graphicData uri="http://schemas.openxmlformats.org/drawingml/2006/table">
            <a:tbl>
              <a:tblPr/>
              <a:tblGrid>
                <a:gridCol w="452438"/>
                <a:gridCol w="476250"/>
                <a:gridCol w="463550"/>
                <a:gridCol w="461962"/>
                <a:gridCol w="466725"/>
                <a:gridCol w="463550"/>
                <a:gridCol w="465138"/>
                <a:gridCol w="460375"/>
                <a:gridCol w="466725"/>
                <a:gridCol w="465137"/>
                <a:gridCol w="463550"/>
                <a:gridCol w="465138"/>
                <a:gridCol w="460375"/>
                <a:gridCol w="466725"/>
                <a:gridCol w="461962"/>
                <a:gridCol w="466725"/>
                <a:gridCol w="461963"/>
                <a:gridCol w="4635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833" name="AutoShape 142"/>
          <p:cNvSpPr>
            <a:spLocks noChangeArrowheads="1"/>
          </p:cNvSpPr>
          <p:nvPr/>
        </p:nvSpPr>
        <p:spPr bwMode="auto">
          <a:xfrm>
            <a:off x="347663" y="1652834"/>
            <a:ext cx="2640012" cy="1255712"/>
          </a:xfrm>
          <a:prstGeom prst="rtTriangle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30" name="Group 2"/>
          <p:cNvGraphicFramePr>
            <a:graphicFrameLocks noGrp="1"/>
          </p:cNvGraphicFramePr>
          <p:nvPr>
            <p:ph sz="half" idx="1"/>
          </p:nvPr>
        </p:nvGraphicFramePr>
        <p:xfrm>
          <a:off x="323850" y="821306"/>
          <a:ext cx="8351838" cy="2679702"/>
        </p:xfrm>
        <a:graphic>
          <a:graphicData uri="http://schemas.openxmlformats.org/drawingml/2006/table">
            <a:tbl>
              <a:tblPr/>
              <a:tblGrid>
                <a:gridCol w="452438"/>
                <a:gridCol w="476250"/>
                <a:gridCol w="463550"/>
                <a:gridCol w="461962"/>
                <a:gridCol w="466725"/>
                <a:gridCol w="463550"/>
                <a:gridCol w="465138"/>
                <a:gridCol w="460375"/>
                <a:gridCol w="466725"/>
                <a:gridCol w="465137"/>
                <a:gridCol w="463550"/>
                <a:gridCol w="465138"/>
                <a:gridCol w="460375"/>
                <a:gridCol w="466725"/>
                <a:gridCol w="461962"/>
                <a:gridCol w="466725"/>
                <a:gridCol w="461963"/>
                <a:gridCol w="4635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宋体" pitchFamily="2" charset="-122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57" name="Text Box 137"/>
          <p:cNvSpPr txBox="1">
            <a:spLocks noChangeArrowheads="1"/>
          </p:cNvSpPr>
          <p:nvPr/>
        </p:nvSpPr>
        <p:spPr bwMode="auto">
          <a:xfrm>
            <a:off x="468313" y="3357563"/>
            <a:ext cx="80645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放大后所画的三角形的一条直角边要画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(     )</a:t>
            </a: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格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,</a:t>
            </a: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另一条直角边画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(     )</a:t>
            </a:r>
            <a:r>
              <a:rPr lang="zh-CN" altLang="en-US" sz="5000" b="1" dirty="0">
                <a:latin typeface="华文楷体" pitchFamily="2" charset="-122"/>
                <a:ea typeface="华文楷体" pitchFamily="2" charset="-122"/>
              </a:rPr>
              <a:t>格</a:t>
            </a:r>
            <a:r>
              <a:rPr lang="en-US" altLang="zh-CN" sz="5000" b="1" dirty="0">
                <a:latin typeface="华文楷体" pitchFamily="2" charset="-122"/>
                <a:ea typeface="华文楷体" pitchFamily="2" charset="-122"/>
              </a:rPr>
              <a:t>.</a:t>
            </a:r>
          </a:p>
        </p:txBody>
      </p:sp>
      <p:sp>
        <p:nvSpPr>
          <p:cNvPr id="30858" name="AutoShape 138"/>
          <p:cNvSpPr>
            <a:spLocks noChangeArrowheads="1"/>
          </p:cNvSpPr>
          <p:nvPr/>
        </p:nvSpPr>
        <p:spPr bwMode="auto">
          <a:xfrm>
            <a:off x="347663" y="1292794"/>
            <a:ext cx="2640012" cy="1255712"/>
          </a:xfrm>
          <a:prstGeom prst="rtTriangle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59" name="AutoShape 139"/>
          <p:cNvSpPr>
            <a:spLocks noChangeArrowheads="1"/>
          </p:cNvSpPr>
          <p:nvPr/>
        </p:nvSpPr>
        <p:spPr bwMode="auto">
          <a:xfrm>
            <a:off x="3132138" y="892744"/>
            <a:ext cx="5472112" cy="2592387"/>
          </a:xfrm>
          <a:prstGeom prst="rtTriangle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22"/>
          <p:cNvSpPr txBox="1">
            <a:spLocks noChangeArrowheads="1"/>
          </p:cNvSpPr>
          <p:nvPr/>
        </p:nvSpPr>
        <p:spPr bwMode="auto">
          <a:xfrm>
            <a:off x="468313" y="690885"/>
            <a:ext cx="82804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5000" b="1" dirty="0">
                <a:latin typeface="华文楷体" pitchFamily="2" charset="-122"/>
                <a:ea typeface="华文楷体" pitchFamily="2" charset="-122"/>
              </a:rPr>
              <a:t>观察一下</a:t>
            </a:r>
            <a:r>
              <a:rPr kumimoji="1" lang="en-US" altLang="zh-CN" sz="5000" b="1" dirty="0">
                <a:latin typeface="华文楷体" pitchFamily="2" charset="-122"/>
                <a:ea typeface="华文楷体" pitchFamily="2" charset="-122"/>
              </a:rPr>
              <a:t>,</a:t>
            </a:r>
            <a:r>
              <a:rPr kumimoji="1" lang="zh-CN" altLang="en-US" sz="5000" b="1" dirty="0">
                <a:latin typeface="华文楷体" pitchFamily="2" charset="-122"/>
                <a:ea typeface="华文楷体" pitchFamily="2" charset="-122"/>
              </a:rPr>
              <a:t>放大后的图形与原来的图形相比</a:t>
            </a:r>
            <a:r>
              <a:rPr kumimoji="1" lang="en-US" altLang="zh-CN" sz="5000" b="1" dirty="0">
                <a:latin typeface="华文楷体" pitchFamily="2" charset="-122"/>
                <a:ea typeface="华文楷体" pitchFamily="2" charset="-122"/>
              </a:rPr>
              <a:t>,</a:t>
            </a:r>
            <a:r>
              <a:rPr kumimoji="1" lang="zh-CN" altLang="en-US" sz="5000" b="1" dirty="0">
                <a:latin typeface="华文楷体" pitchFamily="2" charset="-122"/>
                <a:ea typeface="华文楷体" pitchFamily="2" charset="-122"/>
              </a:rPr>
              <a:t>有什么相同的地方？有什么不同的地方？</a:t>
            </a:r>
            <a:endParaRPr kumimoji="1" lang="en-US" altLang="zh-CN" sz="5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3795" name="Text Box 123"/>
          <p:cNvSpPr txBox="1">
            <a:spLocks noChangeArrowheads="1"/>
          </p:cNvSpPr>
          <p:nvPr/>
        </p:nvSpPr>
        <p:spPr bwMode="auto">
          <a:xfrm>
            <a:off x="395288" y="3644900"/>
            <a:ext cx="8280400" cy="2378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5000" b="1">
                <a:latin typeface="华文楷体" pitchFamily="2" charset="-122"/>
                <a:ea typeface="华文楷体" pitchFamily="2" charset="-122"/>
              </a:rPr>
              <a:t>放大后的图形和原来的图形形状是一样的</a:t>
            </a:r>
            <a:r>
              <a:rPr kumimoji="1" lang="en-US" altLang="zh-CN" sz="5000" b="1">
                <a:latin typeface="华文楷体" pitchFamily="2" charset="-122"/>
                <a:ea typeface="华文楷体" pitchFamily="2" charset="-122"/>
              </a:rPr>
              <a:t>,</a:t>
            </a:r>
            <a:r>
              <a:rPr kumimoji="1" lang="zh-CN" altLang="en-US" sz="5000" b="1">
                <a:latin typeface="华文楷体" pitchFamily="2" charset="-122"/>
                <a:ea typeface="华文楷体" pitchFamily="2" charset="-122"/>
              </a:rPr>
              <a:t>只是大小发生了变化</a:t>
            </a:r>
            <a:r>
              <a:rPr kumimoji="1" lang="en-US" altLang="zh-CN" sz="5000" b="1">
                <a:latin typeface="华文楷体" pitchFamily="2" charset="-122"/>
                <a:ea typeface="华文楷体" pitchFamily="2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891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	</a:t>
            </a:r>
            <a:r>
              <a:rPr lang="zh-CN" altLang="zh-CN" sz="4400" dirty="0" smtClean="0"/>
              <a:t>图形与几何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700338" y="1989138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  <a:cs typeface="MingLiU-ExtB"/>
              </a:rPr>
              <a:t>6.8   </a:t>
            </a:r>
            <a:r>
              <a:rPr lang="zh-CN" altLang="zh-CN" sz="2800" dirty="0" smtClean="0"/>
              <a:t>图形的</a:t>
            </a:r>
            <a:r>
              <a:rPr lang="zh-CN" altLang="en-US" sz="2800" dirty="0" smtClean="0"/>
              <a:t>运动</a:t>
            </a:r>
            <a:endParaRPr lang="zh-CN" altLang="zh-CN" sz="2800" dirty="0" smtClean="0"/>
          </a:p>
          <a:p>
            <a:pPr>
              <a:defRPr/>
            </a:pP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389727045"/>
              </p:ext>
            </p:extLst>
          </p:nvPr>
        </p:nvGraphicFramePr>
        <p:xfrm>
          <a:off x="1042988" y="1000125"/>
          <a:ext cx="7193280" cy="3718245"/>
        </p:xfrm>
        <a:graphic>
          <a:graphicData uri="http://schemas.openxmlformats.org/drawingml/2006/table">
            <a:tbl>
              <a:tblPr/>
              <a:tblGrid>
                <a:gridCol w="336550"/>
                <a:gridCol w="334962"/>
                <a:gridCol w="240030"/>
                <a:gridCol w="334963"/>
                <a:gridCol w="336550"/>
                <a:gridCol w="336550"/>
                <a:gridCol w="336550"/>
                <a:gridCol w="336550"/>
                <a:gridCol w="334962"/>
                <a:gridCol w="309563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36550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57" name="Text Box 287"/>
          <p:cNvSpPr txBox="1">
            <a:spLocks noChangeArrowheads="1"/>
          </p:cNvSpPr>
          <p:nvPr/>
        </p:nvSpPr>
        <p:spPr bwMode="auto">
          <a:xfrm>
            <a:off x="3744292" y="692705"/>
            <a:ext cx="2571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dirty="0">
                <a:latin typeface="Times New Roman" pitchFamily="18" charset="0"/>
              </a:rPr>
              <a:t> </a:t>
            </a:r>
            <a:r>
              <a:rPr lang="zh-CN" sz="2800" dirty="0">
                <a:latin typeface="Times New Roman" pitchFamily="18" charset="0"/>
              </a:rPr>
              <a:t>平移和旋转</a:t>
            </a:r>
          </a:p>
        </p:txBody>
      </p:sp>
      <p:grpSp>
        <p:nvGrpSpPr>
          <p:cNvPr id="6" name="Group 289"/>
          <p:cNvGrpSpPr>
            <a:grpSpLocks/>
          </p:cNvGrpSpPr>
          <p:nvPr/>
        </p:nvGrpSpPr>
        <p:grpSpPr bwMode="auto">
          <a:xfrm>
            <a:off x="1711325" y="1370013"/>
            <a:ext cx="1368425" cy="984250"/>
            <a:chOff x="-20" y="-7"/>
            <a:chExt cx="862" cy="620"/>
          </a:xfrm>
        </p:grpSpPr>
        <p:sp>
          <p:nvSpPr>
            <p:cNvPr id="19754" name="AutoShape 290"/>
            <p:cNvSpPr>
              <a:spLocks noChangeArrowheads="1"/>
            </p:cNvSpPr>
            <p:nvPr/>
          </p:nvSpPr>
          <p:spPr bwMode="auto">
            <a:xfrm>
              <a:off x="-20" y="-7"/>
              <a:ext cx="862" cy="1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C00000"/>
              </a:solidFill>
              <a:prstDash val="dash"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9755" name="Rectangle 291"/>
            <p:cNvSpPr>
              <a:spLocks noChangeArrowheads="1"/>
            </p:cNvSpPr>
            <p:nvPr/>
          </p:nvSpPr>
          <p:spPr bwMode="auto">
            <a:xfrm>
              <a:off x="188" y="182"/>
              <a:ext cx="431" cy="431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dash"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7" name="Group 292"/>
          <p:cNvGrpSpPr>
            <a:grpSpLocks/>
          </p:cNvGrpSpPr>
          <p:nvPr/>
        </p:nvGrpSpPr>
        <p:grpSpPr bwMode="auto">
          <a:xfrm>
            <a:off x="3736975" y="1360488"/>
            <a:ext cx="1295400" cy="1008062"/>
            <a:chOff x="0" y="0"/>
            <a:chExt cx="816" cy="635"/>
          </a:xfrm>
        </p:grpSpPr>
        <p:sp>
          <p:nvSpPr>
            <p:cNvPr id="19752" name="AutoShape 293"/>
            <p:cNvSpPr>
              <a:spLocks noChangeArrowheads="1"/>
            </p:cNvSpPr>
            <p:nvPr/>
          </p:nvSpPr>
          <p:spPr bwMode="auto">
            <a:xfrm>
              <a:off x="0" y="0"/>
              <a:ext cx="816" cy="1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6600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9753" name="Rectangle 294"/>
            <p:cNvSpPr>
              <a:spLocks noChangeArrowheads="1"/>
            </p:cNvSpPr>
            <p:nvPr/>
          </p:nvSpPr>
          <p:spPr bwMode="auto">
            <a:xfrm>
              <a:off x="201" y="182"/>
              <a:ext cx="429" cy="453"/>
            </a:xfrm>
            <a:prstGeom prst="rect">
              <a:avLst/>
            </a:prstGeom>
            <a:noFill/>
            <a:ln w="28575">
              <a:solidFill>
                <a:srgbClr val="6600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8" name="Group 295"/>
          <p:cNvGrpSpPr>
            <a:grpSpLocks/>
          </p:cNvGrpSpPr>
          <p:nvPr/>
        </p:nvGrpSpPr>
        <p:grpSpPr bwMode="auto">
          <a:xfrm>
            <a:off x="1733550" y="1363663"/>
            <a:ext cx="1295400" cy="984250"/>
            <a:chOff x="0" y="0"/>
            <a:chExt cx="816" cy="620"/>
          </a:xfrm>
        </p:grpSpPr>
        <p:sp>
          <p:nvSpPr>
            <p:cNvPr id="19750" name="AutoShape 296"/>
            <p:cNvSpPr>
              <a:spLocks noChangeArrowheads="1"/>
            </p:cNvSpPr>
            <p:nvPr/>
          </p:nvSpPr>
          <p:spPr bwMode="auto">
            <a:xfrm>
              <a:off x="0" y="0"/>
              <a:ext cx="816" cy="182"/>
            </a:xfrm>
            <a:prstGeom prst="triangle">
              <a:avLst>
                <a:gd name="adj" fmla="val 50000"/>
              </a:avLst>
            </a:prstGeom>
            <a:solidFill>
              <a:srgbClr val="CCFF99"/>
            </a:solidFill>
            <a:ln w="28575">
              <a:solidFill>
                <a:srgbClr val="6600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9751" name="Rectangle 297"/>
            <p:cNvSpPr>
              <a:spLocks noChangeArrowheads="1"/>
            </p:cNvSpPr>
            <p:nvPr/>
          </p:nvSpPr>
          <p:spPr bwMode="auto">
            <a:xfrm>
              <a:off x="188" y="189"/>
              <a:ext cx="431" cy="431"/>
            </a:xfrm>
            <a:prstGeom prst="rect">
              <a:avLst/>
            </a:prstGeom>
            <a:solidFill>
              <a:srgbClr val="CCFF99"/>
            </a:solidFill>
            <a:ln w="28575">
              <a:solidFill>
                <a:srgbClr val="6600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9" name="Group 298"/>
          <p:cNvGrpSpPr>
            <a:grpSpLocks/>
          </p:cNvGrpSpPr>
          <p:nvPr/>
        </p:nvGrpSpPr>
        <p:grpSpPr bwMode="auto">
          <a:xfrm>
            <a:off x="2051050" y="2657475"/>
            <a:ext cx="1008063" cy="1368425"/>
            <a:chOff x="0" y="0"/>
            <a:chExt cx="635" cy="862"/>
          </a:xfrm>
        </p:grpSpPr>
        <p:sp>
          <p:nvSpPr>
            <p:cNvPr id="19748" name="未知"/>
            <p:cNvSpPr>
              <a:spLocks/>
            </p:cNvSpPr>
            <p:nvPr/>
          </p:nvSpPr>
          <p:spPr bwMode="auto">
            <a:xfrm>
              <a:off x="0" y="0"/>
              <a:ext cx="409" cy="862"/>
            </a:xfrm>
            <a:custGeom>
              <a:avLst/>
              <a:gdLst>
                <a:gd name="T0" fmla="*/ 0 w 409"/>
                <a:gd name="T1" fmla="*/ 409 h 862"/>
                <a:gd name="T2" fmla="*/ 409 w 409"/>
                <a:gd name="T3" fmla="*/ 0 h 862"/>
                <a:gd name="T4" fmla="*/ 409 w 409"/>
                <a:gd name="T5" fmla="*/ 862 h 862"/>
                <a:gd name="T6" fmla="*/ 0 w 409"/>
                <a:gd name="T7" fmla="*/ 409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862"/>
                <a:gd name="T14" fmla="*/ 409 w 409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862">
                  <a:moveTo>
                    <a:pt x="0" y="409"/>
                  </a:moveTo>
                  <a:lnTo>
                    <a:pt x="409" y="0"/>
                  </a:lnTo>
                  <a:lnTo>
                    <a:pt x="409" y="862"/>
                  </a:lnTo>
                  <a:lnTo>
                    <a:pt x="0" y="409"/>
                  </a:lnTo>
                  <a:close/>
                </a:path>
              </a:pathLst>
            </a:custGeom>
            <a:noFill/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9749" name="未知"/>
            <p:cNvSpPr>
              <a:spLocks/>
            </p:cNvSpPr>
            <p:nvPr/>
          </p:nvSpPr>
          <p:spPr bwMode="auto">
            <a:xfrm>
              <a:off x="409" y="202"/>
              <a:ext cx="226" cy="453"/>
            </a:xfrm>
            <a:custGeom>
              <a:avLst/>
              <a:gdLst>
                <a:gd name="T0" fmla="*/ 0 w 409"/>
                <a:gd name="T1" fmla="*/ 8 h 862"/>
                <a:gd name="T2" fmla="*/ 12 w 409"/>
                <a:gd name="T3" fmla="*/ 0 h 862"/>
                <a:gd name="T4" fmla="*/ 12 w 409"/>
                <a:gd name="T5" fmla="*/ 18 h 862"/>
                <a:gd name="T6" fmla="*/ 0 w 409"/>
                <a:gd name="T7" fmla="*/ 8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862"/>
                <a:gd name="T14" fmla="*/ 409 w 409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862">
                  <a:moveTo>
                    <a:pt x="0" y="409"/>
                  </a:moveTo>
                  <a:lnTo>
                    <a:pt x="409" y="0"/>
                  </a:lnTo>
                  <a:lnTo>
                    <a:pt x="409" y="862"/>
                  </a:lnTo>
                  <a:lnTo>
                    <a:pt x="0" y="409"/>
                  </a:lnTo>
                  <a:close/>
                </a:path>
              </a:pathLst>
            </a:custGeom>
            <a:noFill/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10" name="Group 301"/>
          <p:cNvGrpSpPr>
            <a:grpSpLocks/>
          </p:cNvGrpSpPr>
          <p:nvPr/>
        </p:nvGrpSpPr>
        <p:grpSpPr bwMode="auto">
          <a:xfrm>
            <a:off x="4387850" y="2673350"/>
            <a:ext cx="1079500" cy="1368425"/>
            <a:chOff x="0" y="0"/>
            <a:chExt cx="635" cy="862"/>
          </a:xfrm>
        </p:grpSpPr>
        <p:sp>
          <p:nvSpPr>
            <p:cNvPr id="19746" name="未知"/>
            <p:cNvSpPr>
              <a:spLocks/>
            </p:cNvSpPr>
            <p:nvPr/>
          </p:nvSpPr>
          <p:spPr bwMode="auto">
            <a:xfrm>
              <a:off x="0" y="0"/>
              <a:ext cx="409" cy="862"/>
            </a:xfrm>
            <a:custGeom>
              <a:avLst/>
              <a:gdLst>
                <a:gd name="T0" fmla="*/ 0 w 409"/>
                <a:gd name="T1" fmla="*/ 409 h 862"/>
                <a:gd name="T2" fmla="*/ 409 w 409"/>
                <a:gd name="T3" fmla="*/ 0 h 862"/>
                <a:gd name="T4" fmla="*/ 409 w 409"/>
                <a:gd name="T5" fmla="*/ 862 h 862"/>
                <a:gd name="T6" fmla="*/ 0 w 409"/>
                <a:gd name="T7" fmla="*/ 409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862"/>
                <a:gd name="T14" fmla="*/ 409 w 409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862">
                  <a:moveTo>
                    <a:pt x="0" y="409"/>
                  </a:moveTo>
                  <a:lnTo>
                    <a:pt x="409" y="0"/>
                  </a:lnTo>
                  <a:lnTo>
                    <a:pt x="409" y="862"/>
                  </a:lnTo>
                  <a:lnTo>
                    <a:pt x="0" y="409"/>
                  </a:lnTo>
                  <a:close/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9747" name="未知"/>
            <p:cNvSpPr>
              <a:spLocks/>
            </p:cNvSpPr>
            <p:nvPr/>
          </p:nvSpPr>
          <p:spPr bwMode="auto">
            <a:xfrm>
              <a:off x="409" y="202"/>
              <a:ext cx="226" cy="453"/>
            </a:xfrm>
            <a:custGeom>
              <a:avLst/>
              <a:gdLst>
                <a:gd name="T0" fmla="*/ 0 w 409"/>
                <a:gd name="T1" fmla="*/ 8 h 862"/>
                <a:gd name="T2" fmla="*/ 12 w 409"/>
                <a:gd name="T3" fmla="*/ 0 h 862"/>
                <a:gd name="T4" fmla="*/ 12 w 409"/>
                <a:gd name="T5" fmla="*/ 18 h 862"/>
                <a:gd name="T6" fmla="*/ 0 w 409"/>
                <a:gd name="T7" fmla="*/ 8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862"/>
                <a:gd name="T14" fmla="*/ 409 w 409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862">
                  <a:moveTo>
                    <a:pt x="0" y="409"/>
                  </a:moveTo>
                  <a:lnTo>
                    <a:pt x="409" y="0"/>
                  </a:lnTo>
                  <a:lnTo>
                    <a:pt x="409" y="862"/>
                  </a:lnTo>
                  <a:lnTo>
                    <a:pt x="0" y="409"/>
                  </a:lnTo>
                  <a:close/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11" name="Group 304"/>
          <p:cNvGrpSpPr>
            <a:grpSpLocks/>
          </p:cNvGrpSpPr>
          <p:nvPr/>
        </p:nvGrpSpPr>
        <p:grpSpPr bwMode="auto">
          <a:xfrm>
            <a:off x="4379913" y="2657475"/>
            <a:ext cx="1081087" cy="1368425"/>
            <a:chOff x="0" y="0"/>
            <a:chExt cx="635" cy="862"/>
          </a:xfrm>
        </p:grpSpPr>
        <p:sp>
          <p:nvSpPr>
            <p:cNvPr id="19744" name="未知"/>
            <p:cNvSpPr>
              <a:spLocks/>
            </p:cNvSpPr>
            <p:nvPr/>
          </p:nvSpPr>
          <p:spPr bwMode="auto">
            <a:xfrm>
              <a:off x="0" y="0"/>
              <a:ext cx="409" cy="862"/>
            </a:xfrm>
            <a:custGeom>
              <a:avLst/>
              <a:gdLst>
                <a:gd name="T0" fmla="*/ 0 w 409"/>
                <a:gd name="T1" fmla="*/ 409 h 862"/>
                <a:gd name="T2" fmla="*/ 409 w 409"/>
                <a:gd name="T3" fmla="*/ 0 h 862"/>
                <a:gd name="T4" fmla="*/ 409 w 409"/>
                <a:gd name="T5" fmla="*/ 862 h 862"/>
                <a:gd name="T6" fmla="*/ 0 w 409"/>
                <a:gd name="T7" fmla="*/ 409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862"/>
                <a:gd name="T14" fmla="*/ 409 w 409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862">
                  <a:moveTo>
                    <a:pt x="0" y="409"/>
                  </a:moveTo>
                  <a:lnTo>
                    <a:pt x="409" y="0"/>
                  </a:lnTo>
                  <a:lnTo>
                    <a:pt x="409" y="862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CCFF99"/>
            </a:solidFill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9745" name="未知"/>
            <p:cNvSpPr>
              <a:spLocks/>
            </p:cNvSpPr>
            <p:nvPr/>
          </p:nvSpPr>
          <p:spPr bwMode="auto">
            <a:xfrm>
              <a:off x="409" y="202"/>
              <a:ext cx="226" cy="453"/>
            </a:xfrm>
            <a:custGeom>
              <a:avLst/>
              <a:gdLst>
                <a:gd name="T0" fmla="*/ 0 w 409"/>
                <a:gd name="T1" fmla="*/ 8 h 862"/>
                <a:gd name="T2" fmla="*/ 12 w 409"/>
                <a:gd name="T3" fmla="*/ 0 h 862"/>
                <a:gd name="T4" fmla="*/ 12 w 409"/>
                <a:gd name="T5" fmla="*/ 18 h 862"/>
                <a:gd name="T6" fmla="*/ 0 w 409"/>
                <a:gd name="T7" fmla="*/ 8 h 8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862"/>
                <a:gd name="T14" fmla="*/ 409 w 409"/>
                <a:gd name="T15" fmla="*/ 862 h 8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862">
                  <a:moveTo>
                    <a:pt x="0" y="409"/>
                  </a:moveTo>
                  <a:lnTo>
                    <a:pt x="409" y="0"/>
                  </a:lnTo>
                  <a:lnTo>
                    <a:pt x="409" y="862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CCFF99"/>
            </a:solidFill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5427" name="未知"/>
          <p:cNvSpPr>
            <a:spLocks/>
          </p:cNvSpPr>
          <p:nvPr/>
        </p:nvSpPr>
        <p:spPr bwMode="auto">
          <a:xfrm>
            <a:off x="6196013" y="3016250"/>
            <a:ext cx="719137" cy="1363663"/>
          </a:xfrm>
          <a:custGeom>
            <a:avLst/>
            <a:gdLst>
              <a:gd name="T0" fmla="*/ 2147483647 w 453"/>
              <a:gd name="T1" fmla="*/ 0 h 859"/>
              <a:gd name="T2" fmla="*/ 0 w 453"/>
              <a:gd name="T3" fmla="*/ 2147483647 h 859"/>
              <a:gd name="T4" fmla="*/ 0 w 453"/>
              <a:gd name="T5" fmla="*/ 2147483647 h 859"/>
              <a:gd name="T6" fmla="*/ 2147483647 w 453"/>
              <a:gd name="T7" fmla="*/ 2147483647 h 859"/>
              <a:gd name="T8" fmla="*/ 2147483647 w 453"/>
              <a:gd name="T9" fmla="*/ 2147483647 h 859"/>
              <a:gd name="T10" fmla="*/ 2147483647 w 453"/>
              <a:gd name="T11" fmla="*/ 2147483647 h 859"/>
              <a:gd name="T12" fmla="*/ 2147483647 w 453"/>
              <a:gd name="T13" fmla="*/ 0 h 8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3"/>
              <a:gd name="T22" fmla="*/ 0 h 859"/>
              <a:gd name="T23" fmla="*/ 453 w 453"/>
              <a:gd name="T24" fmla="*/ 859 h 8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3" h="859">
                <a:moveTo>
                  <a:pt x="225" y="0"/>
                </a:moveTo>
                <a:lnTo>
                  <a:pt x="0" y="224"/>
                </a:lnTo>
                <a:lnTo>
                  <a:pt x="0" y="859"/>
                </a:lnTo>
                <a:lnTo>
                  <a:pt x="225" y="625"/>
                </a:lnTo>
                <a:lnTo>
                  <a:pt x="453" y="859"/>
                </a:lnTo>
                <a:lnTo>
                  <a:pt x="453" y="179"/>
                </a:lnTo>
                <a:lnTo>
                  <a:pt x="225" y="0"/>
                </a:lnTo>
                <a:close/>
              </a:path>
            </a:pathLst>
          </a:custGeom>
          <a:noFill/>
          <a:ln w="28575">
            <a:solidFill>
              <a:srgbClr val="FF33CC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5428" name="未知"/>
          <p:cNvSpPr>
            <a:spLocks/>
          </p:cNvSpPr>
          <p:nvPr/>
        </p:nvSpPr>
        <p:spPr bwMode="auto">
          <a:xfrm>
            <a:off x="6196013" y="3016250"/>
            <a:ext cx="719137" cy="1363663"/>
          </a:xfrm>
          <a:custGeom>
            <a:avLst/>
            <a:gdLst>
              <a:gd name="T0" fmla="*/ 2147483647 w 453"/>
              <a:gd name="T1" fmla="*/ 0 h 859"/>
              <a:gd name="T2" fmla="*/ 0 w 453"/>
              <a:gd name="T3" fmla="*/ 2147483647 h 859"/>
              <a:gd name="T4" fmla="*/ 0 w 453"/>
              <a:gd name="T5" fmla="*/ 2147483647 h 859"/>
              <a:gd name="T6" fmla="*/ 2147483647 w 453"/>
              <a:gd name="T7" fmla="*/ 2147483647 h 859"/>
              <a:gd name="T8" fmla="*/ 2147483647 w 453"/>
              <a:gd name="T9" fmla="*/ 2147483647 h 859"/>
              <a:gd name="T10" fmla="*/ 2147483647 w 453"/>
              <a:gd name="T11" fmla="*/ 2147483647 h 859"/>
              <a:gd name="T12" fmla="*/ 2147483647 w 453"/>
              <a:gd name="T13" fmla="*/ 0 h 8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3"/>
              <a:gd name="T22" fmla="*/ 0 h 859"/>
              <a:gd name="T23" fmla="*/ 453 w 453"/>
              <a:gd name="T24" fmla="*/ 859 h 8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3" h="859">
                <a:moveTo>
                  <a:pt x="225" y="0"/>
                </a:moveTo>
                <a:lnTo>
                  <a:pt x="0" y="224"/>
                </a:lnTo>
                <a:lnTo>
                  <a:pt x="0" y="859"/>
                </a:lnTo>
                <a:lnTo>
                  <a:pt x="225" y="625"/>
                </a:lnTo>
                <a:lnTo>
                  <a:pt x="453" y="859"/>
                </a:lnTo>
                <a:lnTo>
                  <a:pt x="453" y="179"/>
                </a:lnTo>
                <a:lnTo>
                  <a:pt x="225" y="0"/>
                </a:lnTo>
                <a:close/>
              </a:path>
            </a:pathLst>
          </a:custGeom>
          <a:solidFill>
            <a:srgbClr val="FFCCFF"/>
          </a:solidFill>
          <a:ln w="28575">
            <a:solidFill>
              <a:srgbClr val="FF33CC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5429" name="未知"/>
          <p:cNvSpPr>
            <a:spLocks/>
          </p:cNvSpPr>
          <p:nvPr/>
        </p:nvSpPr>
        <p:spPr bwMode="auto">
          <a:xfrm>
            <a:off x="6188075" y="1360488"/>
            <a:ext cx="719138" cy="1363662"/>
          </a:xfrm>
          <a:custGeom>
            <a:avLst/>
            <a:gdLst>
              <a:gd name="T0" fmla="*/ 2147483647 w 453"/>
              <a:gd name="T1" fmla="*/ 0 h 859"/>
              <a:gd name="T2" fmla="*/ 0 w 453"/>
              <a:gd name="T3" fmla="*/ 2147483647 h 859"/>
              <a:gd name="T4" fmla="*/ 0 w 453"/>
              <a:gd name="T5" fmla="*/ 2147483647 h 859"/>
              <a:gd name="T6" fmla="*/ 2147483647 w 453"/>
              <a:gd name="T7" fmla="*/ 2147483647 h 859"/>
              <a:gd name="T8" fmla="*/ 2147483647 w 453"/>
              <a:gd name="T9" fmla="*/ 2147483647 h 859"/>
              <a:gd name="T10" fmla="*/ 2147483647 w 453"/>
              <a:gd name="T11" fmla="*/ 2147483647 h 859"/>
              <a:gd name="T12" fmla="*/ 2147483647 w 453"/>
              <a:gd name="T13" fmla="*/ 0 h 8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3"/>
              <a:gd name="T22" fmla="*/ 0 h 859"/>
              <a:gd name="T23" fmla="*/ 453 w 453"/>
              <a:gd name="T24" fmla="*/ 859 h 8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3" h="859">
                <a:moveTo>
                  <a:pt x="225" y="0"/>
                </a:moveTo>
                <a:lnTo>
                  <a:pt x="0" y="224"/>
                </a:lnTo>
                <a:lnTo>
                  <a:pt x="0" y="859"/>
                </a:lnTo>
                <a:lnTo>
                  <a:pt x="225" y="625"/>
                </a:lnTo>
                <a:lnTo>
                  <a:pt x="453" y="859"/>
                </a:lnTo>
                <a:lnTo>
                  <a:pt x="453" y="179"/>
                </a:lnTo>
                <a:lnTo>
                  <a:pt x="225" y="0"/>
                </a:lnTo>
                <a:close/>
              </a:path>
            </a:pathLst>
          </a:custGeom>
          <a:noFill/>
          <a:ln w="28575">
            <a:solidFill>
              <a:srgbClr val="FF33CC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5430" name="Line 310"/>
          <p:cNvSpPr>
            <a:spLocks noChangeShapeType="1"/>
          </p:cNvSpPr>
          <p:nvPr/>
        </p:nvSpPr>
        <p:spPr bwMode="auto">
          <a:xfrm>
            <a:off x="2379663" y="1289050"/>
            <a:ext cx="1976437" cy="0"/>
          </a:xfrm>
          <a:prstGeom prst="line">
            <a:avLst/>
          </a:prstGeom>
          <a:noFill/>
          <a:ln w="28575">
            <a:solidFill>
              <a:srgbClr val="6600FF"/>
            </a:solidFill>
            <a:round/>
            <a:headEnd/>
            <a:tailEnd type="arrow" w="med" len="med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5431" name="Line 311"/>
          <p:cNvSpPr>
            <a:spLocks noChangeShapeType="1"/>
          </p:cNvSpPr>
          <p:nvPr/>
        </p:nvSpPr>
        <p:spPr bwMode="auto">
          <a:xfrm flipH="1">
            <a:off x="2714625" y="4143375"/>
            <a:ext cx="2374900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arrow" w="med" len="med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5432" name="Line 312"/>
          <p:cNvSpPr>
            <a:spLocks noChangeShapeType="1"/>
          </p:cNvSpPr>
          <p:nvPr/>
        </p:nvSpPr>
        <p:spPr bwMode="auto">
          <a:xfrm flipH="1" flipV="1">
            <a:off x="7083425" y="1316038"/>
            <a:ext cx="0" cy="1687512"/>
          </a:xfrm>
          <a:prstGeom prst="line">
            <a:avLst/>
          </a:prstGeom>
          <a:noFill/>
          <a:ln w="28575">
            <a:solidFill>
              <a:srgbClr val="6600FF"/>
            </a:solidFill>
            <a:round/>
            <a:headEnd/>
            <a:tailEnd type="arrow" w="med" len="med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5433" name="Text Box 313"/>
          <p:cNvSpPr txBox="1">
            <a:spLocks noChangeArrowheads="1"/>
          </p:cNvSpPr>
          <p:nvPr/>
        </p:nvSpPr>
        <p:spPr bwMode="auto">
          <a:xfrm>
            <a:off x="1571625" y="5429250"/>
            <a:ext cx="659447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sz="3000">
                <a:solidFill>
                  <a:schemeClr val="tx2"/>
                </a:solidFill>
                <a:latin typeface="Times New Roman" pitchFamily="18" charset="0"/>
              </a:rPr>
              <a:t>金鱼图向（ </a:t>
            </a:r>
            <a:r>
              <a:rPr lang="en-US" altLang="zh-CN" sz="300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zh-CN" sz="3000">
                <a:solidFill>
                  <a:schemeClr val="tx2"/>
                </a:solidFill>
                <a:latin typeface="Times New Roman" pitchFamily="18" charset="0"/>
              </a:rPr>
              <a:t>  ）平移了（    ）格。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sz="3000">
                <a:solidFill>
                  <a:schemeClr val="tx2"/>
                </a:solidFill>
                <a:latin typeface="Times New Roman" pitchFamily="18" charset="0"/>
              </a:rPr>
              <a:t>火箭图向（    ）平移了（    ）格。</a:t>
            </a:r>
          </a:p>
        </p:txBody>
      </p:sp>
      <p:pic>
        <p:nvPicPr>
          <p:cNvPr id="19738" name="Picture 315" descr="0724 (3)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38" y="0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2000250" y="4857750"/>
            <a:ext cx="397033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sz="2800">
                <a:solidFill>
                  <a:schemeClr val="tx2"/>
                </a:solidFill>
                <a:latin typeface="Times New Roman" pitchFamily="18" charset="0"/>
              </a:rPr>
              <a:t>小房图向右平移了</a:t>
            </a:r>
            <a:r>
              <a:rPr lang="zh-CN" altLang="zh-CN" sz="2800">
                <a:solidFill>
                  <a:schemeClr val="tx2"/>
                </a:solidFill>
                <a:latin typeface="Times New Roman" pitchFamily="18" charset="0"/>
              </a:rPr>
              <a:t>6</a:t>
            </a:r>
            <a:r>
              <a:rPr lang="zh-CN" sz="2800">
                <a:solidFill>
                  <a:schemeClr val="tx2"/>
                </a:solidFill>
                <a:latin typeface="Times New Roman" pitchFamily="18" charset="0"/>
              </a:rPr>
              <a:t>格。</a:t>
            </a:r>
          </a:p>
        </p:txBody>
      </p:sp>
      <p:sp>
        <p:nvSpPr>
          <p:cNvPr id="52" name="Text Box 362"/>
          <p:cNvSpPr txBox="1">
            <a:spLocks noChangeArrowheads="1"/>
          </p:cNvSpPr>
          <p:nvPr/>
        </p:nvSpPr>
        <p:spPr bwMode="auto">
          <a:xfrm>
            <a:off x="3491880" y="5256213"/>
            <a:ext cx="504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</a:rPr>
              <a:t>左</a:t>
            </a:r>
          </a:p>
        </p:txBody>
      </p:sp>
      <p:sp>
        <p:nvSpPr>
          <p:cNvPr id="53" name="Text Box 364"/>
          <p:cNvSpPr txBox="1">
            <a:spLocks noChangeArrowheads="1"/>
          </p:cNvSpPr>
          <p:nvPr/>
        </p:nvSpPr>
        <p:spPr bwMode="auto">
          <a:xfrm>
            <a:off x="5882655" y="5286375"/>
            <a:ext cx="504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7</a:t>
            </a:r>
          </a:p>
        </p:txBody>
      </p:sp>
      <p:sp>
        <p:nvSpPr>
          <p:cNvPr id="54" name="Text Box 362"/>
          <p:cNvSpPr txBox="1">
            <a:spLocks noChangeArrowheads="1"/>
          </p:cNvSpPr>
          <p:nvPr/>
        </p:nvSpPr>
        <p:spPr bwMode="auto">
          <a:xfrm>
            <a:off x="3493468" y="5824538"/>
            <a:ext cx="504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楷体_GB2312" pitchFamily="49" charset="-122"/>
              </a:rPr>
              <a:t>上</a:t>
            </a:r>
          </a:p>
        </p:txBody>
      </p:sp>
      <p:sp>
        <p:nvSpPr>
          <p:cNvPr id="55" name="Text Box 364"/>
          <p:cNvSpPr txBox="1">
            <a:spLocks noChangeArrowheads="1"/>
          </p:cNvSpPr>
          <p:nvPr/>
        </p:nvSpPr>
        <p:spPr bwMode="auto">
          <a:xfrm>
            <a:off x="5882655" y="5854700"/>
            <a:ext cx="504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5</a:t>
            </a:r>
          </a:p>
        </p:txBody>
      </p:sp>
      <p:sp>
        <p:nvSpPr>
          <p:cNvPr id="35" name="同侧圆角矩形 34"/>
          <p:cNvSpPr/>
          <p:nvPr/>
        </p:nvSpPr>
        <p:spPr>
          <a:xfrm>
            <a:off x="316665" y="320293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36" name="直线连接符 21"/>
          <p:cNvCxnSpPr/>
          <p:nvPr/>
        </p:nvCxnSpPr>
        <p:spPr>
          <a:xfrm flipV="1">
            <a:off x="316663" y="91783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55556E-6 L 0.22048 5.55556E-6 " pathEditMode="relative" ptsTypes="AA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6 L -0.2599 -7.40741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-3.33333E-6 -0.2416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42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75"/>
                                        <p:tgtEl>
                                          <p:spTgt spid="5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75"/>
                                        <p:tgtEl>
                                          <p:spTgt spid="5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" grpId="0" animBg="1"/>
      <p:bldP spid="5428" grpId="0" animBg="1"/>
      <p:bldP spid="5428" grpId="1" animBg="1"/>
      <p:bldP spid="5429" grpId="0" animBg="1"/>
      <p:bldP spid="5430" grpId="0" animBg="1"/>
      <p:bldP spid="5431" grpId="0" animBg="1"/>
      <p:bldP spid="5432" grpId="0" animBg="1"/>
      <p:bldP spid="5433" grpId="0" build="p" autoUpdateAnimBg="0"/>
      <p:bldP spid="51" grpId="0"/>
      <p:bldP spid="52" grpId="0"/>
      <p:bldP spid="53" grpId="0"/>
      <p:bldP spid="54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8" name="Group 4"/>
          <p:cNvGraphicFramePr>
            <a:graphicFrameLocks noGrp="1"/>
          </p:cNvGraphicFramePr>
          <p:nvPr/>
        </p:nvGraphicFramePr>
        <p:xfrm>
          <a:off x="1042988" y="2565400"/>
          <a:ext cx="7289800" cy="3054669"/>
        </p:xfrm>
        <a:graphic>
          <a:graphicData uri="http://schemas.openxmlformats.org/drawingml/2006/table">
            <a:tbl>
              <a:tblPr/>
              <a:tblGrid>
                <a:gridCol w="336550"/>
                <a:gridCol w="334962"/>
                <a:gridCol w="336550"/>
                <a:gridCol w="334963"/>
                <a:gridCol w="336550"/>
                <a:gridCol w="336550"/>
                <a:gridCol w="336550"/>
                <a:gridCol w="336550"/>
                <a:gridCol w="334962"/>
                <a:gridCol w="309563"/>
                <a:gridCol w="361950"/>
                <a:gridCol w="361950"/>
                <a:gridCol w="361950"/>
                <a:gridCol w="361950"/>
                <a:gridCol w="331787"/>
                <a:gridCol w="344501"/>
                <a:gridCol w="409562"/>
                <a:gridCol w="361950"/>
                <a:gridCol w="361950"/>
                <a:gridCol w="361950"/>
                <a:gridCol w="336550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" name="Group 236"/>
          <p:cNvGrpSpPr>
            <a:grpSpLocks/>
          </p:cNvGrpSpPr>
          <p:nvPr/>
        </p:nvGrpSpPr>
        <p:grpSpPr bwMode="auto">
          <a:xfrm>
            <a:off x="904875" y="1123950"/>
            <a:ext cx="698500" cy="635000"/>
            <a:chOff x="-42" y="-36"/>
            <a:chExt cx="440" cy="400"/>
          </a:xfrm>
        </p:grpSpPr>
        <p:pic>
          <p:nvPicPr>
            <p:cNvPr id="20716" name="Picture 237" descr="苹果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42" y="-36"/>
              <a:ext cx="440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717" name="Text Box 238"/>
            <p:cNvSpPr txBox="1">
              <a:spLocks noChangeArrowheads="1"/>
            </p:cNvSpPr>
            <p:nvPr/>
          </p:nvSpPr>
          <p:spPr bwMode="auto">
            <a:xfrm>
              <a:off x="63" y="34"/>
              <a:ext cx="31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1</a:t>
              </a:r>
            </a:p>
          </p:txBody>
        </p:sp>
      </p:grpSp>
      <p:sp>
        <p:nvSpPr>
          <p:cNvPr id="6383" name="Text Box 239"/>
          <p:cNvSpPr txBox="1">
            <a:spLocks noChangeArrowheads="1"/>
          </p:cNvSpPr>
          <p:nvPr/>
        </p:nvSpPr>
        <p:spPr bwMode="auto">
          <a:xfrm>
            <a:off x="1458913" y="1195388"/>
            <a:ext cx="673893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000">
                <a:latin typeface="华文楷体" pitchFamily="2" charset="-122"/>
                <a:ea typeface="华文楷体" pitchFamily="2" charset="-122"/>
              </a:rPr>
              <a:t>画出三角形向右平移</a:t>
            </a:r>
            <a:r>
              <a:rPr lang="zh-CN" altLang="zh-CN" sz="3000"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sz="3000">
                <a:latin typeface="华文楷体" pitchFamily="2" charset="-122"/>
                <a:ea typeface="华文楷体" pitchFamily="2" charset="-122"/>
              </a:rPr>
              <a:t>个后的图形。</a:t>
            </a:r>
          </a:p>
        </p:txBody>
      </p:sp>
      <p:grpSp>
        <p:nvGrpSpPr>
          <p:cNvPr id="5" name="Group 240"/>
          <p:cNvGrpSpPr>
            <a:grpSpLocks/>
          </p:cNvGrpSpPr>
          <p:nvPr/>
        </p:nvGrpSpPr>
        <p:grpSpPr bwMode="auto">
          <a:xfrm>
            <a:off x="889000" y="1684338"/>
            <a:ext cx="720725" cy="684212"/>
            <a:chOff x="-52" y="-56"/>
            <a:chExt cx="454" cy="431"/>
          </a:xfrm>
        </p:grpSpPr>
        <p:pic>
          <p:nvPicPr>
            <p:cNvPr id="20714" name="Picture 241" descr="苹果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52" y="-56"/>
              <a:ext cx="454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715" name="Text Box 242"/>
            <p:cNvSpPr txBox="1">
              <a:spLocks noChangeArrowheads="1"/>
            </p:cNvSpPr>
            <p:nvPr/>
          </p:nvSpPr>
          <p:spPr bwMode="auto">
            <a:xfrm>
              <a:off x="77" y="45"/>
              <a:ext cx="31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2</a:t>
              </a:r>
            </a:p>
          </p:txBody>
        </p:sp>
      </p:grpSp>
      <p:sp>
        <p:nvSpPr>
          <p:cNvPr id="6387" name="Text Box 243"/>
          <p:cNvSpPr txBox="1">
            <a:spLocks noChangeArrowheads="1"/>
          </p:cNvSpPr>
          <p:nvPr/>
        </p:nvSpPr>
        <p:spPr bwMode="auto">
          <a:xfrm>
            <a:off x="1619250" y="1860550"/>
            <a:ext cx="71675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000">
                <a:latin typeface="华文楷体" pitchFamily="2" charset="-122"/>
                <a:ea typeface="华文楷体" pitchFamily="2" charset="-122"/>
              </a:rPr>
              <a:t>画出平行四边形向下平移</a:t>
            </a:r>
            <a:r>
              <a:rPr lang="zh-CN" altLang="zh-CN" sz="300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sz="3000">
                <a:latin typeface="华文楷体" pitchFamily="2" charset="-122"/>
                <a:ea typeface="华文楷体" pitchFamily="2" charset="-122"/>
              </a:rPr>
              <a:t>格后的图形。</a:t>
            </a:r>
          </a:p>
        </p:txBody>
      </p:sp>
      <p:sp>
        <p:nvSpPr>
          <p:cNvPr id="6388" name="AutoShape 244"/>
          <p:cNvSpPr>
            <a:spLocks noChangeArrowheads="1"/>
          </p:cNvSpPr>
          <p:nvPr/>
        </p:nvSpPr>
        <p:spPr bwMode="auto">
          <a:xfrm>
            <a:off x="1397000" y="3571875"/>
            <a:ext cx="1312863" cy="1920875"/>
          </a:xfrm>
          <a:prstGeom prst="rtTriangle">
            <a:avLst/>
          </a:prstGeom>
          <a:solidFill>
            <a:srgbClr val="66CCFF">
              <a:alpha val="32156"/>
            </a:srgbClr>
          </a:solidFill>
          <a:ln w="28575">
            <a:solidFill>
              <a:srgbClr val="66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20710" name="Picture 246" descr="0724 (3)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3888" y="333375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387475" y="3573463"/>
            <a:ext cx="1312863" cy="1920875"/>
          </a:xfrm>
          <a:prstGeom prst="rtTriangle">
            <a:avLst/>
          </a:prstGeom>
          <a:noFill/>
          <a:ln w="28575">
            <a:solidFill>
              <a:srgbClr val="66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5467350" y="2884488"/>
            <a:ext cx="2495550" cy="681037"/>
          </a:xfrm>
          <a:prstGeom prst="parallelogram">
            <a:avLst>
              <a:gd name="adj" fmla="val 103535"/>
            </a:avLst>
          </a:prstGeom>
          <a:noFill/>
          <a:ln w="28575">
            <a:solidFill>
              <a:srgbClr val="66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389" name="AutoShape 245"/>
          <p:cNvSpPr>
            <a:spLocks noChangeArrowheads="1"/>
          </p:cNvSpPr>
          <p:nvPr/>
        </p:nvSpPr>
        <p:spPr bwMode="auto">
          <a:xfrm>
            <a:off x="5461000" y="2892425"/>
            <a:ext cx="2495550" cy="681038"/>
          </a:xfrm>
          <a:prstGeom prst="parallelogram">
            <a:avLst>
              <a:gd name="adj" fmla="val 103534"/>
            </a:avLst>
          </a:prstGeom>
          <a:solidFill>
            <a:srgbClr val="66CCFF">
              <a:alpha val="29019"/>
            </a:srgbClr>
          </a:solidFill>
          <a:ln w="28575">
            <a:solidFill>
              <a:srgbClr val="66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4.44444E-6 L 0.22135 -4.44444E-6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638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2.22222E-6 L -5.83333E-6 0.19954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638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83" grpId="0" autoUpdateAnimBg="0"/>
      <p:bldP spid="6387" grpId="0" autoUpdateAnimBg="0"/>
      <p:bldP spid="6388" grpId="0" animBg="1"/>
      <p:bldP spid="6388" grpId="1" animBg="1"/>
      <p:bldP spid="6147" grpId="0" animBg="1"/>
      <p:bldP spid="6146" grpId="0" animBg="1"/>
      <p:bldP spid="6389" grpId="0" animBg="1"/>
      <p:bldP spid="638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956550" y="6597650"/>
            <a:ext cx="1152525" cy="288925"/>
            <a:chOff x="476" y="73"/>
            <a:chExt cx="726" cy="182"/>
          </a:xfrm>
        </p:grpSpPr>
        <p:sp>
          <p:nvSpPr>
            <p:cNvPr id="22874" name="AutoShape 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>
              <a:solidFill>
                <a:srgbClr val="FFCC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875" name="AutoShape 4">
              <a:hlinkClick r:id="" action="ppaction://hlinkshowjump?jump=previousslide"/>
            </p:cNvPr>
            <p:cNvSpPr>
              <a:spLocks noChangeArrowheads="1"/>
            </p:cNvSpPr>
            <p:nvPr/>
          </p:nvSpPr>
          <p:spPr bwMode="auto"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79388" y="620713"/>
            <a:ext cx="8785225" cy="6048375"/>
            <a:chOff x="113" y="391"/>
            <a:chExt cx="5534" cy="3810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13" y="391"/>
              <a:ext cx="5534" cy="272"/>
              <a:chOff x="113" y="391"/>
              <a:chExt cx="5449" cy="272"/>
            </a:xfrm>
          </p:grpSpPr>
          <p:sp>
            <p:nvSpPr>
              <p:cNvPr id="22854" name="Rectangle 7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55" name="Rectangle 8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56" name="Rectangle 9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57" name="Rectangle 10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58" name="Rectangle 11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59" name="Rectangle 12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0" name="Rectangle 13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1" name="Rectangle 14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2" name="Rectangle 15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3" name="Rectangle 16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4" name="Rectangle 17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5" name="Rectangle 18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6" name="Rectangle 19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7" name="Rectangle 20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8" name="Rectangle 21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69" name="Rectangle 22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70" name="Rectangle 23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71" name="Rectangle 24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72" name="Rectangle 25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73" name="Rectangle 26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113" y="391"/>
              <a:ext cx="5534" cy="272"/>
              <a:chOff x="113" y="391"/>
              <a:chExt cx="5449" cy="272"/>
            </a:xfrm>
          </p:grpSpPr>
          <p:sp>
            <p:nvSpPr>
              <p:cNvPr id="22834" name="Rectangle 28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35" name="Rectangle 29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36" name="Rectangle 30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37" name="Rectangle 31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38" name="Rectangle 32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39" name="Rectangle 33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0" name="Rectangle 34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1" name="Rectangle 35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2" name="Rectangle 36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3" name="Rectangle 37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4" name="Rectangle 38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5" name="Rectangle 39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6" name="Rectangle 40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7" name="Rectangle 41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8" name="Rectangle 42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49" name="Rectangle 43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50" name="Rectangle 44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51" name="Rectangle 45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52" name="Rectangle 46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53" name="Rectangle 47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" name="Group 48"/>
            <p:cNvGrpSpPr>
              <a:grpSpLocks/>
            </p:cNvGrpSpPr>
            <p:nvPr/>
          </p:nvGrpSpPr>
          <p:grpSpPr bwMode="auto">
            <a:xfrm>
              <a:off x="113" y="663"/>
              <a:ext cx="5534" cy="272"/>
              <a:chOff x="113" y="391"/>
              <a:chExt cx="5449" cy="272"/>
            </a:xfrm>
          </p:grpSpPr>
          <p:sp>
            <p:nvSpPr>
              <p:cNvPr id="22814" name="Rectangle 49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15" name="Rectangle 50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16" name="Rectangle 51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17" name="Rectangle 52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18" name="Rectangle 53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19" name="Rectangle 54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0" name="Rectangle 55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1" name="Rectangle 56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2" name="Rectangle 57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3" name="Rectangle 58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4" name="Rectangle 59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5" name="Rectangle 60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6" name="Rectangle 61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7" name="Rectangle 62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8" name="Rectangle 63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29" name="Rectangle 64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30" name="Rectangle 65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31" name="Rectangle 66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32" name="Rectangle 67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33" name="Rectangle 68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" name="Group 69"/>
            <p:cNvGrpSpPr>
              <a:grpSpLocks/>
            </p:cNvGrpSpPr>
            <p:nvPr/>
          </p:nvGrpSpPr>
          <p:grpSpPr bwMode="auto">
            <a:xfrm>
              <a:off x="113" y="935"/>
              <a:ext cx="5534" cy="272"/>
              <a:chOff x="113" y="391"/>
              <a:chExt cx="5449" cy="272"/>
            </a:xfrm>
          </p:grpSpPr>
          <p:sp>
            <p:nvSpPr>
              <p:cNvPr id="22794" name="Rectangle 70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95" name="Rectangle 71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96" name="Rectangle 72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97" name="Rectangle 73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98" name="Rectangle 74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99" name="Rectangle 75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0" name="Rectangle 76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1" name="Rectangle 77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2" name="Rectangle 78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3" name="Rectangle 79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4" name="Rectangle 80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5" name="Rectangle 81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6" name="Rectangle 82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7" name="Rectangle 83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8" name="Rectangle 84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09" name="Rectangle 85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10" name="Rectangle 86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11" name="Rectangle 87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12" name="Rectangle 88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813" name="Rectangle 89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" name="Group 90"/>
            <p:cNvGrpSpPr>
              <a:grpSpLocks/>
            </p:cNvGrpSpPr>
            <p:nvPr/>
          </p:nvGrpSpPr>
          <p:grpSpPr bwMode="auto">
            <a:xfrm>
              <a:off x="113" y="1208"/>
              <a:ext cx="5534" cy="272"/>
              <a:chOff x="113" y="391"/>
              <a:chExt cx="5449" cy="272"/>
            </a:xfrm>
          </p:grpSpPr>
          <p:sp>
            <p:nvSpPr>
              <p:cNvPr id="22774" name="Rectangle 91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75" name="Rectangle 92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76" name="Rectangle 93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77" name="Rectangle 94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78" name="Rectangle 95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79" name="Rectangle 96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0" name="Rectangle 97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1" name="Rectangle 98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2" name="Rectangle 99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3" name="Rectangle 100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4" name="Rectangle 101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5" name="Rectangle 102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6" name="Rectangle 103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7" name="Rectangle 104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8" name="Rectangle 105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89" name="Rectangle 106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90" name="Rectangle 107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91" name="Rectangle 108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92" name="Rectangle 109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93" name="Rectangle 110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" name="Group 111"/>
            <p:cNvGrpSpPr>
              <a:grpSpLocks/>
            </p:cNvGrpSpPr>
            <p:nvPr/>
          </p:nvGrpSpPr>
          <p:grpSpPr bwMode="auto">
            <a:xfrm>
              <a:off x="113" y="1480"/>
              <a:ext cx="5534" cy="272"/>
              <a:chOff x="113" y="391"/>
              <a:chExt cx="5449" cy="272"/>
            </a:xfrm>
          </p:grpSpPr>
          <p:sp>
            <p:nvSpPr>
              <p:cNvPr id="22754" name="Rectangle 112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55" name="Rectangle 113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56" name="Rectangle 114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57" name="Rectangle 115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58" name="Rectangle 116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59" name="Rectangle 117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0" name="Rectangle 118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1" name="Rectangle 119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2" name="Rectangle 120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3" name="Rectangle 121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4" name="Rectangle 122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5" name="Rectangle 123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6" name="Rectangle 124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7" name="Rectangle 125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8" name="Rectangle 126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69" name="Rectangle 127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70" name="Rectangle 128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71" name="Rectangle 129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72" name="Rectangle 130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73" name="Rectangle 131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" name="Group 132"/>
            <p:cNvGrpSpPr>
              <a:grpSpLocks/>
            </p:cNvGrpSpPr>
            <p:nvPr/>
          </p:nvGrpSpPr>
          <p:grpSpPr bwMode="auto">
            <a:xfrm>
              <a:off x="113" y="1752"/>
              <a:ext cx="5534" cy="272"/>
              <a:chOff x="113" y="391"/>
              <a:chExt cx="5449" cy="272"/>
            </a:xfrm>
          </p:grpSpPr>
          <p:sp>
            <p:nvSpPr>
              <p:cNvPr id="22734" name="Rectangle 133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35" name="Rectangle 134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36" name="Rectangle 135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37" name="Rectangle 136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38" name="Rectangle 137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39" name="Rectangle 138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0" name="Rectangle 139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1" name="Rectangle 140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2" name="Rectangle 141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3" name="Rectangle 142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4" name="Rectangle 143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5" name="Rectangle 144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6" name="Rectangle 145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7" name="Rectangle 146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8" name="Rectangle 147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49" name="Rectangle 148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50" name="Rectangle 149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51" name="Rectangle 150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52" name="Rectangle 151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53" name="Rectangle 152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Group 153"/>
            <p:cNvGrpSpPr>
              <a:grpSpLocks/>
            </p:cNvGrpSpPr>
            <p:nvPr/>
          </p:nvGrpSpPr>
          <p:grpSpPr bwMode="auto">
            <a:xfrm>
              <a:off x="113" y="2023"/>
              <a:ext cx="5534" cy="272"/>
              <a:chOff x="113" y="391"/>
              <a:chExt cx="5449" cy="272"/>
            </a:xfrm>
          </p:grpSpPr>
          <p:sp>
            <p:nvSpPr>
              <p:cNvPr id="22714" name="Rectangle 154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15" name="Rectangle 155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16" name="Rectangle 156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17" name="Rectangle 157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18" name="Rectangle 158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19" name="Rectangle 159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0" name="Rectangle 160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1" name="Rectangle 161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2" name="Rectangle 162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3" name="Rectangle 163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4" name="Rectangle 164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5" name="Rectangle 165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6" name="Rectangle 166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7" name="Rectangle 167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8" name="Rectangle 168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29" name="Rectangle 169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30" name="Rectangle 170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31" name="Rectangle 171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32" name="Rectangle 172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33" name="Rectangle 173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" name="Group 174"/>
            <p:cNvGrpSpPr>
              <a:grpSpLocks/>
            </p:cNvGrpSpPr>
            <p:nvPr/>
          </p:nvGrpSpPr>
          <p:grpSpPr bwMode="auto">
            <a:xfrm>
              <a:off x="113" y="2295"/>
              <a:ext cx="5534" cy="272"/>
              <a:chOff x="113" y="391"/>
              <a:chExt cx="5449" cy="272"/>
            </a:xfrm>
          </p:grpSpPr>
          <p:sp>
            <p:nvSpPr>
              <p:cNvPr id="22694" name="Rectangle 175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95" name="Rectangle 176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96" name="Rectangle 177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97" name="Rectangle 178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98" name="Rectangle 179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99" name="Rectangle 180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0" name="Rectangle 181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1" name="Rectangle 182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2" name="Rectangle 183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3" name="Rectangle 184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4" name="Rectangle 185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5" name="Rectangle 186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6" name="Rectangle 187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7" name="Rectangle 188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8" name="Rectangle 189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09" name="Rectangle 190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10" name="Rectangle 191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11" name="Rectangle 192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12" name="Rectangle 193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713" name="Rectangle 194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3" name="Group 195"/>
            <p:cNvGrpSpPr>
              <a:grpSpLocks/>
            </p:cNvGrpSpPr>
            <p:nvPr/>
          </p:nvGrpSpPr>
          <p:grpSpPr bwMode="auto">
            <a:xfrm>
              <a:off x="113" y="2567"/>
              <a:ext cx="5534" cy="272"/>
              <a:chOff x="113" y="391"/>
              <a:chExt cx="5449" cy="272"/>
            </a:xfrm>
          </p:grpSpPr>
          <p:sp>
            <p:nvSpPr>
              <p:cNvPr id="22674" name="Rectangle 196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75" name="Rectangle 197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76" name="Rectangle 198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77" name="Rectangle 199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78" name="Rectangle 200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79" name="Rectangle 201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0" name="Rectangle 202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1" name="Rectangle 203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2" name="Rectangle 204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3" name="Rectangle 205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4" name="Rectangle 206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5" name="Rectangle 207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6" name="Rectangle 208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7" name="Rectangle 209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8" name="Rectangle 210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89" name="Rectangle 211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90" name="Rectangle 212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91" name="Rectangle 213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92" name="Rectangle 214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93" name="Rectangle 215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4" name="Group 216"/>
            <p:cNvGrpSpPr>
              <a:grpSpLocks/>
            </p:cNvGrpSpPr>
            <p:nvPr/>
          </p:nvGrpSpPr>
          <p:grpSpPr bwMode="auto">
            <a:xfrm>
              <a:off x="113" y="2840"/>
              <a:ext cx="5534" cy="272"/>
              <a:chOff x="113" y="391"/>
              <a:chExt cx="5449" cy="272"/>
            </a:xfrm>
          </p:grpSpPr>
          <p:sp>
            <p:nvSpPr>
              <p:cNvPr id="22654" name="Rectangle 217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55" name="Rectangle 218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56" name="Rectangle 219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57" name="Rectangle 220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58" name="Rectangle 221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59" name="Rectangle 222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0" name="Rectangle 223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1" name="Rectangle 224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2" name="Rectangle 225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3" name="Rectangle 226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4" name="Rectangle 227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5" name="Rectangle 228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6" name="Rectangle 229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7" name="Rectangle 230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8" name="Rectangle 231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69" name="Rectangle 232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70" name="Rectangle 233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71" name="Rectangle 234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72" name="Rectangle 235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73" name="Rectangle 236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Group 237"/>
            <p:cNvGrpSpPr>
              <a:grpSpLocks/>
            </p:cNvGrpSpPr>
            <p:nvPr/>
          </p:nvGrpSpPr>
          <p:grpSpPr bwMode="auto">
            <a:xfrm>
              <a:off x="113" y="3112"/>
              <a:ext cx="5534" cy="272"/>
              <a:chOff x="113" y="391"/>
              <a:chExt cx="5449" cy="272"/>
            </a:xfrm>
          </p:grpSpPr>
          <p:sp>
            <p:nvSpPr>
              <p:cNvPr id="22634" name="Rectangle 238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35" name="Rectangle 239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36" name="Rectangle 240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37" name="Rectangle 241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38" name="Rectangle 242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39" name="Rectangle 243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0" name="Rectangle 244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1" name="Rectangle 245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2" name="Rectangle 246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3" name="Rectangle 247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4" name="Rectangle 248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5" name="Rectangle 249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6" name="Rectangle 250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7" name="Rectangle 251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8" name="Rectangle 252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49" name="Rectangle 253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50" name="Rectangle 254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51" name="Rectangle 255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52" name="Rectangle 256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53" name="Rectangle 257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" name="Group 258"/>
            <p:cNvGrpSpPr>
              <a:grpSpLocks/>
            </p:cNvGrpSpPr>
            <p:nvPr/>
          </p:nvGrpSpPr>
          <p:grpSpPr bwMode="auto">
            <a:xfrm>
              <a:off x="113" y="3384"/>
              <a:ext cx="5534" cy="272"/>
              <a:chOff x="113" y="391"/>
              <a:chExt cx="5449" cy="272"/>
            </a:xfrm>
          </p:grpSpPr>
          <p:sp>
            <p:nvSpPr>
              <p:cNvPr id="22614" name="Rectangle 259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5" name="Rectangle 260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6" name="Rectangle 261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7" name="Rectangle 262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8" name="Rectangle 263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9" name="Rectangle 264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0" name="Rectangle 265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1" name="Rectangle 266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2" name="Rectangle 267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3" name="Rectangle 268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4" name="Rectangle 269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5" name="Rectangle 270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6" name="Rectangle 271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7" name="Rectangle 272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8" name="Rectangle 273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29" name="Rectangle 274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30" name="Rectangle 275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31" name="Rectangle 276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32" name="Rectangle 277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33" name="Rectangle 278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7" name="Group 279"/>
            <p:cNvGrpSpPr>
              <a:grpSpLocks/>
            </p:cNvGrpSpPr>
            <p:nvPr/>
          </p:nvGrpSpPr>
          <p:grpSpPr bwMode="auto">
            <a:xfrm>
              <a:off x="113" y="3657"/>
              <a:ext cx="5534" cy="272"/>
              <a:chOff x="113" y="391"/>
              <a:chExt cx="5449" cy="272"/>
            </a:xfrm>
          </p:grpSpPr>
          <p:sp>
            <p:nvSpPr>
              <p:cNvPr id="22594" name="Rectangle 280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5" name="Rectangle 281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6" name="Rectangle 282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7" name="Rectangle 283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8" name="Rectangle 284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9" name="Rectangle 285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0" name="Rectangle 286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1" name="Rectangle 287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2" name="Rectangle 288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3" name="Rectangle 289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4" name="Rectangle 290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5" name="Rectangle 291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6" name="Rectangle 292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7" name="Rectangle 293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8" name="Rectangle 294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9" name="Rectangle 295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0" name="Rectangle 296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1" name="Rectangle 297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2" name="Rectangle 298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3" name="Rectangle 299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8" name="Group 300"/>
            <p:cNvGrpSpPr>
              <a:grpSpLocks/>
            </p:cNvGrpSpPr>
            <p:nvPr/>
          </p:nvGrpSpPr>
          <p:grpSpPr bwMode="auto">
            <a:xfrm>
              <a:off x="113" y="3929"/>
              <a:ext cx="5534" cy="272"/>
              <a:chOff x="113" y="391"/>
              <a:chExt cx="5449" cy="272"/>
            </a:xfrm>
          </p:grpSpPr>
          <p:sp>
            <p:nvSpPr>
              <p:cNvPr id="22574" name="Rectangle 301"/>
              <p:cNvSpPr>
                <a:spLocks noChangeArrowheads="1"/>
              </p:cNvSpPr>
              <p:nvPr/>
            </p:nvSpPr>
            <p:spPr bwMode="auto">
              <a:xfrm>
                <a:off x="11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5" name="Rectangle 302"/>
              <p:cNvSpPr>
                <a:spLocks noChangeArrowheads="1"/>
              </p:cNvSpPr>
              <p:nvPr/>
            </p:nvSpPr>
            <p:spPr bwMode="auto">
              <a:xfrm>
                <a:off x="3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6" name="Rectangle 303"/>
              <p:cNvSpPr>
                <a:spLocks noChangeArrowheads="1"/>
              </p:cNvSpPr>
              <p:nvPr/>
            </p:nvSpPr>
            <p:spPr bwMode="auto">
              <a:xfrm>
                <a:off x="65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7" name="Rectangle 304"/>
              <p:cNvSpPr>
                <a:spLocks noChangeArrowheads="1"/>
              </p:cNvSpPr>
              <p:nvPr/>
            </p:nvSpPr>
            <p:spPr bwMode="auto">
              <a:xfrm>
                <a:off x="93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8" name="Rectangle 305"/>
              <p:cNvSpPr>
                <a:spLocks noChangeArrowheads="1"/>
              </p:cNvSpPr>
              <p:nvPr/>
            </p:nvSpPr>
            <p:spPr bwMode="auto">
              <a:xfrm>
                <a:off x="120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9" name="Rectangle 306"/>
              <p:cNvSpPr>
                <a:spLocks noChangeArrowheads="1"/>
              </p:cNvSpPr>
              <p:nvPr/>
            </p:nvSpPr>
            <p:spPr bwMode="auto">
              <a:xfrm>
                <a:off x="147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0" name="Rectangle 307"/>
              <p:cNvSpPr>
                <a:spLocks noChangeArrowheads="1"/>
              </p:cNvSpPr>
              <p:nvPr/>
            </p:nvSpPr>
            <p:spPr bwMode="auto">
              <a:xfrm>
                <a:off x="1746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1" name="Rectangle 308"/>
              <p:cNvSpPr>
                <a:spLocks noChangeArrowheads="1"/>
              </p:cNvSpPr>
              <p:nvPr/>
            </p:nvSpPr>
            <p:spPr bwMode="auto">
              <a:xfrm>
                <a:off x="2019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2" name="Rectangle 309"/>
              <p:cNvSpPr>
                <a:spLocks noChangeArrowheads="1"/>
              </p:cNvSpPr>
              <p:nvPr/>
            </p:nvSpPr>
            <p:spPr bwMode="auto">
              <a:xfrm>
                <a:off x="2291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3" name="Rectangle 310"/>
              <p:cNvSpPr>
                <a:spLocks noChangeArrowheads="1"/>
              </p:cNvSpPr>
              <p:nvPr/>
            </p:nvSpPr>
            <p:spPr bwMode="auto">
              <a:xfrm>
                <a:off x="2563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4" name="Rectangle 311"/>
              <p:cNvSpPr>
                <a:spLocks noChangeArrowheads="1"/>
              </p:cNvSpPr>
              <p:nvPr/>
            </p:nvSpPr>
            <p:spPr bwMode="auto">
              <a:xfrm>
                <a:off x="283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5" name="Rectangle 312"/>
              <p:cNvSpPr>
                <a:spLocks noChangeArrowheads="1"/>
              </p:cNvSpPr>
              <p:nvPr/>
            </p:nvSpPr>
            <p:spPr bwMode="auto">
              <a:xfrm>
                <a:off x="310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6" name="Rectangle 313"/>
              <p:cNvSpPr>
                <a:spLocks noChangeArrowheads="1"/>
              </p:cNvSpPr>
              <p:nvPr/>
            </p:nvSpPr>
            <p:spPr bwMode="auto">
              <a:xfrm>
                <a:off x="338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7" name="Rectangle 314"/>
              <p:cNvSpPr>
                <a:spLocks noChangeArrowheads="1"/>
              </p:cNvSpPr>
              <p:nvPr/>
            </p:nvSpPr>
            <p:spPr bwMode="auto">
              <a:xfrm>
                <a:off x="365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8" name="Rectangle 315"/>
              <p:cNvSpPr>
                <a:spLocks noChangeArrowheads="1"/>
              </p:cNvSpPr>
              <p:nvPr/>
            </p:nvSpPr>
            <p:spPr bwMode="auto">
              <a:xfrm>
                <a:off x="3924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9" name="Rectangle 316"/>
              <p:cNvSpPr>
                <a:spLocks noChangeArrowheads="1"/>
              </p:cNvSpPr>
              <p:nvPr/>
            </p:nvSpPr>
            <p:spPr bwMode="auto">
              <a:xfrm>
                <a:off x="4197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0" name="Rectangle 317"/>
              <p:cNvSpPr>
                <a:spLocks noChangeArrowheads="1"/>
              </p:cNvSpPr>
              <p:nvPr/>
            </p:nvSpPr>
            <p:spPr bwMode="auto">
              <a:xfrm>
                <a:off x="4468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1" name="Rectangle 318"/>
              <p:cNvSpPr>
                <a:spLocks noChangeArrowheads="1"/>
              </p:cNvSpPr>
              <p:nvPr/>
            </p:nvSpPr>
            <p:spPr bwMode="auto">
              <a:xfrm>
                <a:off x="4740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2" name="Rectangle 319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3" name="Rectangle 320"/>
              <p:cNvSpPr>
                <a:spLocks noChangeArrowheads="1"/>
              </p:cNvSpPr>
              <p:nvPr/>
            </p:nvSpPr>
            <p:spPr bwMode="auto">
              <a:xfrm>
                <a:off x="5285" y="391"/>
                <a:ext cx="277" cy="272"/>
              </a:xfrm>
              <a:prstGeom prst="rect">
                <a:avLst/>
              </a:prstGeom>
              <a:solidFill>
                <a:srgbClr val="99FF99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Group 321"/>
          <p:cNvGrpSpPr>
            <a:grpSpLocks/>
          </p:cNvGrpSpPr>
          <p:nvPr/>
        </p:nvGrpSpPr>
        <p:grpSpPr bwMode="auto">
          <a:xfrm>
            <a:off x="3706813" y="1916113"/>
            <a:ext cx="1296987" cy="1296987"/>
            <a:chOff x="657" y="663"/>
            <a:chExt cx="817" cy="817"/>
          </a:xfrm>
        </p:grpSpPr>
        <p:sp>
          <p:nvSpPr>
            <p:cNvPr id="22557" name="Freeform 322"/>
            <p:cNvSpPr>
              <a:spLocks/>
            </p:cNvSpPr>
            <p:nvPr/>
          </p:nvSpPr>
          <p:spPr bwMode="auto">
            <a:xfrm>
              <a:off x="657" y="1207"/>
              <a:ext cx="817" cy="273"/>
            </a:xfrm>
            <a:custGeom>
              <a:avLst/>
              <a:gdLst>
                <a:gd name="T0" fmla="*/ 0 w 817"/>
                <a:gd name="T1" fmla="*/ 0 h 273"/>
                <a:gd name="T2" fmla="*/ 273 w 817"/>
                <a:gd name="T3" fmla="*/ 273 h 273"/>
                <a:gd name="T4" fmla="*/ 545 w 817"/>
                <a:gd name="T5" fmla="*/ 273 h 273"/>
                <a:gd name="T6" fmla="*/ 817 w 817"/>
                <a:gd name="T7" fmla="*/ 0 h 273"/>
                <a:gd name="T8" fmla="*/ 0 w 817"/>
                <a:gd name="T9" fmla="*/ 0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7"/>
                <a:gd name="T16" fmla="*/ 0 h 273"/>
                <a:gd name="T17" fmla="*/ 817 w 817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7" h="273">
                  <a:moveTo>
                    <a:pt x="0" y="0"/>
                  </a:moveTo>
                  <a:lnTo>
                    <a:pt x="273" y="273"/>
                  </a:lnTo>
                  <a:lnTo>
                    <a:pt x="545" y="273"/>
                  </a:lnTo>
                  <a:lnTo>
                    <a:pt x="8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61B4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Freeform 323"/>
            <p:cNvSpPr>
              <a:spLocks/>
            </p:cNvSpPr>
            <p:nvPr/>
          </p:nvSpPr>
          <p:spPr bwMode="auto">
            <a:xfrm>
              <a:off x="930" y="663"/>
              <a:ext cx="272" cy="544"/>
            </a:xfrm>
            <a:custGeom>
              <a:avLst/>
              <a:gdLst>
                <a:gd name="T0" fmla="*/ 0 w 272"/>
                <a:gd name="T1" fmla="*/ 0 h 544"/>
                <a:gd name="T2" fmla="*/ 272 w 272"/>
                <a:gd name="T3" fmla="*/ 272 h 544"/>
                <a:gd name="T4" fmla="*/ 0 w 272"/>
                <a:gd name="T5" fmla="*/ 544 h 544"/>
                <a:gd name="T6" fmla="*/ 0 w 272"/>
                <a:gd name="T7" fmla="*/ 0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2"/>
                <a:gd name="T13" fmla="*/ 0 h 544"/>
                <a:gd name="T14" fmla="*/ 272 w 272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2" h="544">
                  <a:moveTo>
                    <a:pt x="0" y="0"/>
                  </a:moveTo>
                  <a:lnTo>
                    <a:pt x="272" y="272"/>
                  </a:lnTo>
                  <a:lnTo>
                    <a:pt x="0" y="5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61B4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3" name="Rectangle 324" descr="25%"/>
          <p:cNvSpPr>
            <a:spLocks noChangeArrowheads="1"/>
          </p:cNvSpPr>
          <p:nvPr/>
        </p:nvSpPr>
        <p:spPr bwMode="auto">
          <a:xfrm>
            <a:off x="179389" y="634881"/>
            <a:ext cx="8641084" cy="849431"/>
          </a:xfrm>
          <a:prstGeom prst="rect">
            <a:avLst/>
          </a:prstGeom>
          <a:solidFill>
            <a:srgbClr val="FFFF00"/>
          </a:soli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r>
              <a:rPr lang="zh-CN" altLang="en-US">
                <a:latin typeface="楷体_GB2312" pitchFamily="49" charset="-122"/>
              </a:rPr>
              <a:t>把船向右平移</a:t>
            </a:r>
            <a:r>
              <a:rPr lang="en-US" altLang="zh-CN">
                <a:latin typeface="楷体_GB2312" pitchFamily="49" charset="-122"/>
              </a:rPr>
              <a:t>4</a:t>
            </a:r>
            <a:r>
              <a:rPr lang="zh-CN" altLang="en-US">
                <a:latin typeface="楷体_GB2312" pitchFamily="49" charset="-122"/>
              </a:rPr>
              <a:t>格后得到的图形涂上颜色。</a:t>
            </a:r>
          </a:p>
        </p:txBody>
      </p:sp>
      <p:grpSp>
        <p:nvGrpSpPr>
          <p:cNvPr id="20" name="Group 325"/>
          <p:cNvGrpSpPr>
            <a:grpSpLocks/>
          </p:cNvGrpSpPr>
          <p:nvPr/>
        </p:nvGrpSpPr>
        <p:grpSpPr bwMode="auto">
          <a:xfrm>
            <a:off x="5435600" y="1916113"/>
            <a:ext cx="1296988" cy="1296987"/>
            <a:chOff x="657" y="663"/>
            <a:chExt cx="817" cy="817"/>
          </a:xfrm>
        </p:grpSpPr>
        <p:sp>
          <p:nvSpPr>
            <p:cNvPr id="22555" name="Freeform 326"/>
            <p:cNvSpPr>
              <a:spLocks/>
            </p:cNvSpPr>
            <p:nvPr/>
          </p:nvSpPr>
          <p:spPr bwMode="auto">
            <a:xfrm>
              <a:off x="657" y="1207"/>
              <a:ext cx="817" cy="273"/>
            </a:xfrm>
            <a:custGeom>
              <a:avLst/>
              <a:gdLst>
                <a:gd name="T0" fmla="*/ 0 w 817"/>
                <a:gd name="T1" fmla="*/ 0 h 273"/>
                <a:gd name="T2" fmla="*/ 273 w 817"/>
                <a:gd name="T3" fmla="*/ 273 h 273"/>
                <a:gd name="T4" fmla="*/ 545 w 817"/>
                <a:gd name="T5" fmla="*/ 273 h 273"/>
                <a:gd name="T6" fmla="*/ 817 w 817"/>
                <a:gd name="T7" fmla="*/ 0 h 273"/>
                <a:gd name="T8" fmla="*/ 0 w 817"/>
                <a:gd name="T9" fmla="*/ 0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7"/>
                <a:gd name="T16" fmla="*/ 0 h 273"/>
                <a:gd name="T17" fmla="*/ 817 w 817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7" h="273">
                  <a:moveTo>
                    <a:pt x="0" y="0"/>
                  </a:moveTo>
                  <a:lnTo>
                    <a:pt x="273" y="273"/>
                  </a:lnTo>
                  <a:lnTo>
                    <a:pt x="545" y="273"/>
                  </a:lnTo>
                  <a:lnTo>
                    <a:pt x="8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Freeform 327"/>
            <p:cNvSpPr>
              <a:spLocks/>
            </p:cNvSpPr>
            <p:nvPr/>
          </p:nvSpPr>
          <p:spPr bwMode="auto">
            <a:xfrm>
              <a:off x="930" y="663"/>
              <a:ext cx="272" cy="544"/>
            </a:xfrm>
            <a:custGeom>
              <a:avLst/>
              <a:gdLst>
                <a:gd name="T0" fmla="*/ 0 w 272"/>
                <a:gd name="T1" fmla="*/ 0 h 544"/>
                <a:gd name="T2" fmla="*/ 272 w 272"/>
                <a:gd name="T3" fmla="*/ 272 h 544"/>
                <a:gd name="T4" fmla="*/ 0 w 272"/>
                <a:gd name="T5" fmla="*/ 544 h 544"/>
                <a:gd name="T6" fmla="*/ 0 w 272"/>
                <a:gd name="T7" fmla="*/ 0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2"/>
                <a:gd name="T13" fmla="*/ 0 h 544"/>
                <a:gd name="T14" fmla="*/ 272 w 272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2" h="544">
                  <a:moveTo>
                    <a:pt x="0" y="0"/>
                  </a:moveTo>
                  <a:lnTo>
                    <a:pt x="272" y="272"/>
                  </a:lnTo>
                  <a:lnTo>
                    <a:pt x="0" y="5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Group 328"/>
          <p:cNvGrpSpPr>
            <a:grpSpLocks/>
          </p:cNvGrpSpPr>
          <p:nvPr/>
        </p:nvGrpSpPr>
        <p:grpSpPr bwMode="auto">
          <a:xfrm>
            <a:off x="6804025" y="1916113"/>
            <a:ext cx="1296988" cy="1296987"/>
            <a:chOff x="657" y="663"/>
            <a:chExt cx="817" cy="817"/>
          </a:xfrm>
        </p:grpSpPr>
        <p:sp>
          <p:nvSpPr>
            <p:cNvPr id="22553" name="Freeform 329"/>
            <p:cNvSpPr>
              <a:spLocks/>
            </p:cNvSpPr>
            <p:nvPr/>
          </p:nvSpPr>
          <p:spPr bwMode="auto">
            <a:xfrm>
              <a:off x="657" y="1207"/>
              <a:ext cx="817" cy="273"/>
            </a:xfrm>
            <a:custGeom>
              <a:avLst/>
              <a:gdLst>
                <a:gd name="T0" fmla="*/ 0 w 817"/>
                <a:gd name="T1" fmla="*/ 0 h 273"/>
                <a:gd name="T2" fmla="*/ 273 w 817"/>
                <a:gd name="T3" fmla="*/ 273 h 273"/>
                <a:gd name="T4" fmla="*/ 545 w 817"/>
                <a:gd name="T5" fmla="*/ 273 h 273"/>
                <a:gd name="T6" fmla="*/ 817 w 817"/>
                <a:gd name="T7" fmla="*/ 0 h 273"/>
                <a:gd name="T8" fmla="*/ 0 w 817"/>
                <a:gd name="T9" fmla="*/ 0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7"/>
                <a:gd name="T16" fmla="*/ 0 h 273"/>
                <a:gd name="T17" fmla="*/ 817 w 817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7" h="273">
                  <a:moveTo>
                    <a:pt x="0" y="0"/>
                  </a:moveTo>
                  <a:lnTo>
                    <a:pt x="273" y="273"/>
                  </a:lnTo>
                  <a:lnTo>
                    <a:pt x="545" y="273"/>
                  </a:lnTo>
                  <a:lnTo>
                    <a:pt x="8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330"/>
            <p:cNvSpPr>
              <a:spLocks/>
            </p:cNvSpPr>
            <p:nvPr/>
          </p:nvSpPr>
          <p:spPr bwMode="auto">
            <a:xfrm>
              <a:off x="930" y="663"/>
              <a:ext cx="272" cy="544"/>
            </a:xfrm>
            <a:custGeom>
              <a:avLst/>
              <a:gdLst>
                <a:gd name="T0" fmla="*/ 0 w 272"/>
                <a:gd name="T1" fmla="*/ 0 h 544"/>
                <a:gd name="T2" fmla="*/ 272 w 272"/>
                <a:gd name="T3" fmla="*/ 272 h 544"/>
                <a:gd name="T4" fmla="*/ 0 w 272"/>
                <a:gd name="T5" fmla="*/ 544 h 544"/>
                <a:gd name="T6" fmla="*/ 0 w 272"/>
                <a:gd name="T7" fmla="*/ 0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2"/>
                <a:gd name="T13" fmla="*/ 0 h 544"/>
                <a:gd name="T14" fmla="*/ 272 w 272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2" h="544">
                  <a:moveTo>
                    <a:pt x="0" y="0"/>
                  </a:moveTo>
                  <a:lnTo>
                    <a:pt x="272" y="272"/>
                  </a:lnTo>
                  <a:lnTo>
                    <a:pt x="0" y="5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" name="Group 331"/>
          <p:cNvGrpSpPr>
            <a:grpSpLocks/>
          </p:cNvGrpSpPr>
          <p:nvPr/>
        </p:nvGrpSpPr>
        <p:grpSpPr bwMode="auto">
          <a:xfrm>
            <a:off x="611188" y="1916113"/>
            <a:ext cx="1296987" cy="1296987"/>
            <a:chOff x="657" y="663"/>
            <a:chExt cx="817" cy="817"/>
          </a:xfrm>
        </p:grpSpPr>
        <p:sp>
          <p:nvSpPr>
            <p:cNvPr id="22551" name="Freeform 332"/>
            <p:cNvSpPr>
              <a:spLocks/>
            </p:cNvSpPr>
            <p:nvPr/>
          </p:nvSpPr>
          <p:spPr bwMode="auto">
            <a:xfrm>
              <a:off x="657" y="1207"/>
              <a:ext cx="817" cy="273"/>
            </a:xfrm>
            <a:custGeom>
              <a:avLst/>
              <a:gdLst>
                <a:gd name="T0" fmla="*/ 0 w 817"/>
                <a:gd name="T1" fmla="*/ 0 h 273"/>
                <a:gd name="T2" fmla="*/ 273 w 817"/>
                <a:gd name="T3" fmla="*/ 273 h 273"/>
                <a:gd name="T4" fmla="*/ 545 w 817"/>
                <a:gd name="T5" fmla="*/ 273 h 273"/>
                <a:gd name="T6" fmla="*/ 817 w 817"/>
                <a:gd name="T7" fmla="*/ 0 h 273"/>
                <a:gd name="T8" fmla="*/ 0 w 817"/>
                <a:gd name="T9" fmla="*/ 0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7"/>
                <a:gd name="T16" fmla="*/ 0 h 273"/>
                <a:gd name="T17" fmla="*/ 817 w 817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7" h="273">
                  <a:moveTo>
                    <a:pt x="0" y="0"/>
                  </a:moveTo>
                  <a:lnTo>
                    <a:pt x="273" y="273"/>
                  </a:lnTo>
                  <a:lnTo>
                    <a:pt x="545" y="273"/>
                  </a:lnTo>
                  <a:lnTo>
                    <a:pt x="8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333"/>
            <p:cNvSpPr>
              <a:spLocks/>
            </p:cNvSpPr>
            <p:nvPr/>
          </p:nvSpPr>
          <p:spPr bwMode="auto">
            <a:xfrm>
              <a:off x="930" y="663"/>
              <a:ext cx="272" cy="544"/>
            </a:xfrm>
            <a:custGeom>
              <a:avLst/>
              <a:gdLst>
                <a:gd name="T0" fmla="*/ 0 w 272"/>
                <a:gd name="T1" fmla="*/ 0 h 544"/>
                <a:gd name="T2" fmla="*/ 272 w 272"/>
                <a:gd name="T3" fmla="*/ 272 h 544"/>
                <a:gd name="T4" fmla="*/ 0 w 272"/>
                <a:gd name="T5" fmla="*/ 544 h 544"/>
                <a:gd name="T6" fmla="*/ 0 w 272"/>
                <a:gd name="T7" fmla="*/ 0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2"/>
                <a:gd name="T13" fmla="*/ 0 h 544"/>
                <a:gd name="T14" fmla="*/ 272 w 272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2" h="544">
                  <a:moveTo>
                    <a:pt x="0" y="0"/>
                  </a:moveTo>
                  <a:lnTo>
                    <a:pt x="272" y="272"/>
                  </a:lnTo>
                  <a:lnTo>
                    <a:pt x="0" y="5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7" name="Rectangle 334" descr="25%"/>
          <p:cNvSpPr>
            <a:spLocks noChangeArrowheads="1"/>
          </p:cNvSpPr>
          <p:nvPr/>
        </p:nvSpPr>
        <p:spPr bwMode="auto">
          <a:xfrm>
            <a:off x="179388" y="3644900"/>
            <a:ext cx="8785225" cy="863600"/>
          </a:xfrm>
          <a:prstGeom prst="rect">
            <a:avLst/>
          </a:prstGeom>
          <a:solidFill>
            <a:srgbClr val="FFFF00"/>
          </a:soli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r>
              <a:rPr lang="zh-CN" altLang="en-US" sz="3600" dirty="0">
                <a:latin typeface="楷体_GB2312" pitchFamily="49" charset="-122"/>
              </a:rPr>
              <a:t>小鱼向</a:t>
            </a:r>
            <a:r>
              <a:rPr lang="en-US" altLang="zh-CN" sz="3600" dirty="0">
                <a:latin typeface="楷体_GB2312" pitchFamily="49" charset="-122"/>
              </a:rPr>
              <a:t>(    )</a:t>
            </a:r>
            <a:r>
              <a:rPr lang="zh-CN" altLang="en-US" sz="3600" dirty="0">
                <a:latin typeface="楷体_GB2312" pitchFamily="49" charset="-122"/>
              </a:rPr>
              <a:t>平移了</a:t>
            </a:r>
            <a:r>
              <a:rPr lang="en-US" altLang="zh-CN" sz="3600" dirty="0">
                <a:latin typeface="楷体_GB2312" pitchFamily="49" charset="-122"/>
              </a:rPr>
              <a:t>(    )</a:t>
            </a:r>
            <a:r>
              <a:rPr lang="zh-CN" altLang="en-US" sz="3600" dirty="0">
                <a:latin typeface="楷体_GB2312" pitchFamily="49" charset="-122"/>
              </a:rPr>
              <a:t>格。</a:t>
            </a:r>
          </a:p>
        </p:txBody>
      </p:sp>
      <p:grpSp>
        <p:nvGrpSpPr>
          <p:cNvPr id="23" name="Group 335"/>
          <p:cNvGrpSpPr>
            <a:grpSpLocks/>
          </p:cNvGrpSpPr>
          <p:nvPr/>
        </p:nvGrpSpPr>
        <p:grpSpPr bwMode="auto">
          <a:xfrm>
            <a:off x="6300788" y="4508500"/>
            <a:ext cx="863600" cy="1728788"/>
            <a:chOff x="3969" y="2840"/>
            <a:chExt cx="544" cy="1089"/>
          </a:xfrm>
        </p:grpSpPr>
        <p:sp>
          <p:nvSpPr>
            <p:cNvPr id="22548" name="Freeform 336"/>
            <p:cNvSpPr>
              <a:spLocks/>
            </p:cNvSpPr>
            <p:nvPr/>
          </p:nvSpPr>
          <p:spPr bwMode="auto">
            <a:xfrm>
              <a:off x="3969" y="2840"/>
              <a:ext cx="544" cy="1089"/>
            </a:xfrm>
            <a:custGeom>
              <a:avLst/>
              <a:gdLst>
                <a:gd name="T0" fmla="*/ 272 w 544"/>
                <a:gd name="T1" fmla="*/ 0 h 1089"/>
                <a:gd name="T2" fmla="*/ 0 w 544"/>
                <a:gd name="T3" fmla="*/ 545 h 1089"/>
                <a:gd name="T4" fmla="*/ 272 w 544"/>
                <a:gd name="T5" fmla="*/ 1089 h 1089"/>
                <a:gd name="T6" fmla="*/ 272 w 544"/>
                <a:gd name="T7" fmla="*/ 681 h 1089"/>
                <a:gd name="T8" fmla="*/ 544 w 544"/>
                <a:gd name="T9" fmla="*/ 953 h 1089"/>
                <a:gd name="T10" fmla="*/ 544 w 544"/>
                <a:gd name="T11" fmla="*/ 136 h 1089"/>
                <a:gd name="T12" fmla="*/ 272 w 544"/>
                <a:gd name="T13" fmla="*/ 409 h 1089"/>
                <a:gd name="T14" fmla="*/ 272 w 544"/>
                <a:gd name="T15" fmla="*/ 0 h 10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4"/>
                <a:gd name="T25" fmla="*/ 0 h 1089"/>
                <a:gd name="T26" fmla="*/ 544 w 544"/>
                <a:gd name="T27" fmla="*/ 1089 h 10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4" h="1089">
                  <a:moveTo>
                    <a:pt x="272" y="0"/>
                  </a:moveTo>
                  <a:lnTo>
                    <a:pt x="0" y="545"/>
                  </a:lnTo>
                  <a:lnTo>
                    <a:pt x="272" y="1089"/>
                  </a:lnTo>
                  <a:lnTo>
                    <a:pt x="272" y="681"/>
                  </a:lnTo>
                  <a:lnTo>
                    <a:pt x="544" y="953"/>
                  </a:lnTo>
                  <a:lnTo>
                    <a:pt x="544" y="136"/>
                  </a:lnTo>
                  <a:lnTo>
                    <a:pt x="272" y="409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9900CC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9" name="Oval 337"/>
            <p:cNvSpPr>
              <a:spLocks noChangeArrowheads="1"/>
            </p:cNvSpPr>
            <p:nvPr/>
          </p:nvSpPr>
          <p:spPr bwMode="auto">
            <a:xfrm>
              <a:off x="4059" y="3339"/>
              <a:ext cx="91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99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50" name="Oval 338"/>
            <p:cNvSpPr>
              <a:spLocks noChangeArrowheads="1"/>
            </p:cNvSpPr>
            <p:nvPr/>
          </p:nvSpPr>
          <p:spPr bwMode="auto">
            <a:xfrm>
              <a:off x="4059" y="3339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4" name="Group 339"/>
          <p:cNvGrpSpPr>
            <a:grpSpLocks/>
          </p:cNvGrpSpPr>
          <p:nvPr/>
        </p:nvGrpSpPr>
        <p:grpSpPr bwMode="auto">
          <a:xfrm>
            <a:off x="2843213" y="4508500"/>
            <a:ext cx="863600" cy="1728788"/>
            <a:chOff x="3969" y="2840"/>
            <a:chExt cx="544" cy="1089"/>
          </a:xfrm>
        </p:grpSpPr>
        <p:sp>
          <p:nvSpPr>
            <p:cNvPr id="22545" name="Freeform 340"/>
            <p:cNvSpPr>
              <a:spLocks/>
            </p:cNvSpPr>
            <p:nvPr/>
          </p:nvSpPr>
          <p:spPr bwMode="auto">
            <a:xfrm>
              <a:off x="3969" y="2840"/>
              <a:ext cx="544" cy="1089"/>
            </a:xfrm>
            <a:custGeom>
              <a:avLst/>
              <a:gdLst>
                <a:gd name="T0" fmla="*/ 272 w 544"/>
                <a:gd name="T1" fmla="*/ 0 h 1089"/>
                <a:gd name="T2" fmla="*/ 0 w 544"/>
                <a:gd name="T3" fmla="*/ 545 h 1089"/>
                <a:gd name="T4" fmla="*/ 272 w 544"/>
                <a:gd name="T5" fmla="*/ 1089 h 1089"/>
                <a:gd name="T6" fmla="*/ 272 w 544"/>
                <a:gd name="T7" fmla="*/ 681 h 1089"/>
                <a:gd name="T8" fmla="*/ 544 w 544"/>
                <a:gd name="T9" fmla="*/ 953 h 1089"/>
                <a:gd name="T10" fmla="*/ 544 w 544"/>
                <a:gd name="T11" fmla="*/ 136 h 1089"/>
                <a:gd name="T12" fmla="*/ 272 w 544"/>
                <a:gd name="T13" fmla="*/ 409 h 1089"/>
                <a:gd name="T14" fmla="*/ 272 w 544"/>
                <a:gd name="T15" fmla="*/ 0 h 10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4"/>
                <a:gd name="T25" fmla="*/ 0 h 1089"/>
                <a:gd name="T26" fmla="*/ 544 w 544"/>
                <a:gd name="T27" fmla="*/ 1089 h 10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4" h="1089">
                  <a:moveTo>
                    <a:pt x="272" y="0"/>
                  </a:moveTo>
                  <a:lnTo>
                    <a:pt x="0" y="545"/>
                  </a:lnTo>
                  <a:lnTo>
                    <a:pt x="272" y="1089"/>
                  </a:lnTo>
                  <a:lnTo>
                    <a:pt x="272" y="681"/>
                  </a:lnTo>
                  <a:lnTo>
                    <a:pt x="544" y="953"/>
                  </a:lnTo>
                  <a:lnTo>
                    <a:pt x="544" y="136"/>
                  </a:lnTo>
                  <a:lnTo>
                    <a:pt x="272" y="409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9900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6" name="Oval 341"/>
            <p:cNvSpPr>
              <a:spLocks noChangeArrowheads="1"/>
            </p:cNvSpPr>
            <p:nvPr/>
          </p:nvSpPr>
          <p:spPr bwMode="auto">
            <a:xfrm>
              <a:off x="4059" y="3339"/>
              <a:ext cx="91" cy="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99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7" name="Oval 342"/>
            <p:cNvSpPr>
              <a:spLocks noChangeArrowheads="1"/>
            </p:cNvSpPr>
            <p:nvPr/>
          </p:nvSpPr>
          <p:spPr bwMode="auto">
            <a:xfrm>
              <a:off x="4059" y="3339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5" name="Group 343"/>
          <p:cNvGrpSpPr>
            <a:grpSpLocks/>
          </p:cNvGrpSpPr>
          <p:nvPr/>
        </p:nvGrpSpPr>
        <p:grpSpPr bwMode="auto">
          <a:xfrm>
            <a:off x="5435600" y="1916113"/>
            <a:ext cx="1296988" cy="1296987"/>
            <a:chOff x="657" y="663"/>
            <a:chExt cx="817" cy="817"/>
          </a:xfrm>
        </p:grpSpPr>
        <p:sp>
          <p:nvSpPr>
            <p:cNvPr id="22543" name="Freeform 344"/>
            <p:cNvSpPr>
              <a:spLocks/>
            </p:cNvSpPr>
            <p:nvPr/>
          </p:nvSpPr>
          <p:spPr bwMode="auto">
            <a:xfrm>
              <a:off x="657" y="1207"/>
              <a:ext cx="817" cy="273"/>
            </a:xfrm>
            <a:custGeom>
              <a:avLst/>
              <a:gdLst>
                <a:gd name="T0" fmla="*/ 0 w 817"/>
                <a:gd name="T1" fmla="*/ 0 h 273"/>
                <a:gd name="T2" fmla="*/ 273 w 817"/>
                <a:gd name="T3" fmla="*/ 273 h 273"/>
                <a:gd name="T4" fmla="*/ 545 w 817"/>
                <a:gd name="T5" fmla="*/ 273 h 273"/>
                <a:gd name="T6" fmla="*/ 817 w 817"/>
                <a:gd name="T7" fmla="*/ 0 h 273"/>
                <a:gd name="T8" fmla="*/ 0 w 817"/>
                <a:gd name="T9" fmla="*/ 0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7"/>
                <a:gd name="T16" fmla="*/ 0 h 273"/>
                <a:gd name="T17" fmla="*/ 817 w 817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7" h="273">
                  <a:moveTo>
                    <a:pt x="0" y="0"/>
                  </a:moveTo>
                  <a:lnTo>
                    <a:pt x="273" y="273"/>
                  </a:lnTo>
                  <a:lnTo>
                    <a:pt x="545" y="273"/>
                  </a:lnTo>
                  <a:lnTo>
                    <a:pt x="8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61B4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4" name="Freeform 345"/>
            <p:cNvSpPr>
              <a:spLocks/>
            </p:cNvSpPr>
            <p:nvPr/>
          </p:nvSpPr>
          <p:spPr bwMode="auto">
            <a:xfrm>
              <a:off x="930" y="663"/>
              <a:ext cx="272" cy="544"/>
            </a:xfrm>
            <a:custGeom>
              <a:avLst/>
              <a:gdLst>
                <a:gd name="T0" fmla="*/ 0 w 272"/>
                <a:gd name="T1" fmla="*/ 0 h 544"/>
                <a:gd name="T2" fmla="*/ 272 w 272"/>
                <a:gd name="T3" fmla="*/ 272 h 544"/>
                <a:gd name="T4" fmla="*/ 0 w 272"/>
                <a:gd name="T5" fmla="*/ 544 h 544"/>
                <a:gd name="T6" fmla="*/ 0 w 272"/>
                <a:gd name="T7" fmla="*/ 0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2"/>
                <a:gd name="T13" fmla="*/ 0 h 544"/>
                <a:gd name="T14" fmla="*/ 272 w 272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2" h="544">
                  <a:moveTo>
                    <a:pt x="0" y="0"/>
                  </a:moveTo>
                  <a:lnTo>
                    <a:pt x="272" y="272"/>
                  </a:lnTo>
                  <a:lnTo>
                    <a:pt x="0" y="5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61B4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82682" name="Text Box 346"/>
          <p:cNvSpPr txBox="1">
            <a:spLocks noChangeArrowheads="1"/>
          </p:cNvSpPr>
          <p:nvPr/>
        </p:nvSpPr>
        <p:spPr bwMode="auto">
          <a:xfrm>
            <a:off x="1908175" y="3644900"/>
            <a:ext cx="7921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800" b="0" dirty="0">
                <a:solidFill>
                  <a:srgbClr val="9900FF"/>
                </a:solidFill>
                <a:ea typeface="华文新魏" pitchFamily="2" charset="-122"/>
              </a:rPr>
              <a:t>右</a:t>
            </a:r>
          </a:p>
        </p:txBody>
      </p:sp>
      <p:sp>
        <p:nvSpPr>
          <p:cNvPr id="782683" name="Text Box 347"/>
          <p:cNvSpPr txBox="1">
            <a:spLocks noChangeArrowheads="1"/>
          </p:cNvSpPr>
          <p:nvPr/>
        </p:nvSpPr>
        <p:spPr bwMode="auto">
          <a:xfrm>
            <a:off x="4859338" y="3684588"/>
            <a:ext cx="7921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800" b="0">
                <a:solidFill>
                  <a:srgbClr val="9900FF"/>
                </a:solidFill>
                <a:ea typeface="华文新魏" pitchFamily="2" charset="-122"/>
              </a:rPr>
              <a:t>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2682" grpId="0"/>
      <p:bldP spid="7826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71500" y="857250"/>
            <a:ext cx="7643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dirty="0">
                <a:latin typeface="华文楷体" pitchFamily="2" charset="-122"/>
                <a:ea typeface="华文楷体" pitchFamily="2" charset="-122"/>
              </a:rPr>
              <a:t>     </a:t>
            </a:r>
            <a:r>
              <a:rPr lang="zh-CN" altLang="en-US" sz="4000" dirty="0">
                <a:latin typeface="华文楷体" pitchFamily="2" charset="-122"/>
                <a:ea typeface="华文楷体" pitchFamily="2" charset="-122"/>
              </a:rPr>
              <a:t>下面哪些鱼可以通过平移与</a:t>
            </a:r>
            <a:r>
              <a:rPr lang="zh-CN" altLang="en-US" sz="40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红色</a:t>
            </a:r>
            <a:r>
              <a:rPr lang="zh-CN" altLang="en-US" sz="4000" dirty="0">
                <a:latin typeface="华文楷体" pitchFamily="2" charset="-122"/>
                <a:ea typeface="华文楷体" pitchFamily="2" charset="-122"/>
              </a:rPr>
              <a:t>小鱼重合，把它们涂上颜色。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787900" y="4868863"/>
            <a:ext cx="1368425" cy="360362"/>
            <a:chOff x="2064" y="2750"/>
            <a:chExt cx="1270" cy="453"/>
          </a:xfrm>
        </p:grpSpPr>
        <p:sp>
          <p:nvSpPr>
            <p:cNvPr id="23584" name="Freeform 5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5" name="Oval 6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95288" y="4005263"/>
            <a:ext cx="1368425" cy="360362"/>
            <a:chOff x="2064" y="2750"/>
            <a:chExt cx="1270" cy="453"/>
          </a:xfrm>
        </p:grpSpPr>
        <p:sp>
          <p:nvSpPr>
            <p:cNvPr id="23582" name="Freeform 8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3" name="Oval 9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124075" y="4005263"/>
            <a:ext cx="1368425" cy="360362"/>
            <a:chOff x="2064" y="2750"/>
            <a:chExt cx="1270" cy="453"/>
          </a:xfrm>
        </p:grpSpPr>
        <p:sp>
          <p:nvSpPr>
            <p:cNvPr id="23580" name="Freeform 11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Oval 12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2124075" y="4797425"/>
            <a:ext cx="1368425" cy="360363"/>
            <a:chOff x="2064" y="2750"/>
            <a:chExt cx="1270" cy="453"/>
          </a:xfrm>
        </p:grpSpPr>
        <p:sp>
          <p:nvSpPr>
            <p:cNvPr id="23578" name="Freeform 14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Oval 15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 rot="10800000">
            <a:off x="5219700" y="4076700"/>
            <a:ext cx="1368425" cy="360363"/>
            <a:chOff x="2064" y="2750"/>
            <a:chExt cx="1270" cy="453"/>
          </a:xfrm>
        </p:grpSpPr>
        <p:sp>
          <p:nvSpPr>
            <p:cNvPr id="23576" name="Freeform 17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Oval 18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 rot="-2488063">
            <a:off x="611188" y="5084763"/>
            <a:ext cx="1368425" cy="360362"/>
            <a:chOff x="2064" y="2750"/>
            <a:chExt cx="1270" cy="453"/>
          </a:xfrm>
        </p:grpSpPr>
        <p:sp>
          <p:nvSpPr>
            <p:cNvPr id="23574" name="Freeform 20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5" name="Oval 21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 rot="-5400000">
            <a:off x="3347244" y="5445199"/>
            <a:ext cx="1368425" cy="360363"/>
            <a:chOff x="2064" y="2750"/>
            <a:chExt cx="1270" cy="453"/>
          </a:xfrm>
        </p:grpSpPr>
        <p:sp>
          <p:nvSpPr>
            <p:cNvPr id="23572" name="Freeform 23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3" name="Oval 24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395288" y="4005263"/>
            <a:ext cx="1368425" cy="360362"/>
            <a:chOff x="2064" y="2750"/>
            <a:chExt cx="1270" cy="453"/>
          </a:xfrm>
        </p:grpSpPr>
        <p:sp>
          <p:nvSpPr>
            <p:cNvPr id="23570" name="Freeform 26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1" name="Oval 27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2124075" y="4005263"/>
            <a:ext cx="1368425" cy="360362"/>
            <a:chOff x="2064" y="2750"/>
            <a:chExt cx="1270" cy="453"/>
          </a:xfrm>
        </p:grpSpPr>
        <p:sp>
          <p:nvSpPr>
            <p:cNvPr id="23568" name="Freeform 29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9" name="Oval 30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" name="Group 31"/>
          <p:cNvGrpSpPr>
            <a:grpSpLocks/>
          </p:cNvGrpSpPr>
          <p:nvPr/>
        </p:nvGrpSpPr>
        <p:grpSpPr bwMode="auto">
          <a:xfrm>
            <a:off x="2124075" y="4797425"/>
            <a:ext cx="1368425" cy="360363"/>
            <a:chOff x="2064" y="2750"/>
            <a:chExt cx="1270" cy="453"/>
          </a:xfrm>
        </p:grpSpPr>
        <p:sp>
          <p:nvSpPr>
            <p:cNvPr id="23566" name="Freeform 32"/>
            <p:cNvSpPr>
              <a:spLocks/>
            </p:cNvSpPr>
            <p:nvPr/>
          </p:nvSpPr>
          <p:spPr bwMode="auto">
            <a:xfrm>
              <a:off x="2064" y="2750"/>
              <a:ext cx="1270" cy="453"/>
            </a:xfrm>
            <a:custGeom>
              <a:avLst/>
              <a:gdLst>
                <a:gd name="T0" fmla="*/ 0 w 1270"/>
                <a:gd name="T1" fmla="*/ 136 h 453"/>
                <a:gd name="T2" fmla="*/ 0 w 1270"/>
                <a:gd name="T3" fmla="*/ 363 h 453"/>
                <a:gd name="T4" fmla="*/ 771 w 1270"/>
                <a:gd name="T5" fmla="*/ 0 h 453"/>
                <a:gd name="T6" fmla="*/ 1270 w 1270"/>
                <a:gd name="T7" fmla="*/ 226 h 453"/>
                <a:gd name="T8" fmla="*/ 771 w 1270"/>
                <a:gd name="T9" fmla="*/ 453 h 453"/>
                <a:gd name="T10" fmla="*/ 0 w 1270"/>
                <a:gd name="T11" fmla="*/ 136 h 4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0"/>
                <a:gd name="T19" fmla="*/ 0 h 453"/>
                <a:gd name="T20" fmla="*/ 1270 w 1270"/>
                <a:gd name="T21" fmla="*/ 453 h 4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0" h="453">
                  <a:moveTo>
                    <a:pt x="0" y="136"/>
                  </a:moveTo>
                  <a:lnTo>
                    <a:pt x="0" y="363"/>
                  </a:lnTo>
                  <a:lnTo>
                    <a:pt x="771" y="0"/>
                  </a:lnTo>
                  <a:lnTo>
                    <a:pt x="1270" y="226"/>
                  </a:lnTo>
                  <a:lnTo>
                    <a:pt x="771" y="45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7" name="Oval 33"/>
            <p:cNvSpPr>
              <a:spLocks noChangeArrowheads="1"/>
            </p:cNvSpPr>
            <p:nvPr/>
          </p:nvSpPr>
          <p:spPr bwMode="auto">
            <a:xfrm>
              <a:off x="3107" y="2976"/>
              <a:ext cx="46" cy="4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 descr="未命名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764704"/>
            <a:ext cx="5807093" cy="43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63525" y="5013176"/>
            <a:ext cx="8523288" cy="13871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       </a:t>
            </a:r>
            <a:r>
              <a:rPr lang="zh-CN" altLang="en-US" sz="28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如果一个图形沿着一条直线对折，两侧的图形能够完全重合，这个图形就是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轴对称图形</a:t>
            </a:r>
            <a:r>
              <a:rPr lang="zh-CN" altLang="en-US" sz="28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。折痕所在的这条直线叫做</a:t>
            </a:r>
            <a:r>
              <a:rPr lang="zh-CN" altLang="en-US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对称轴</a:t>
            </a:r>
            <a:r>
              <a:rPr lang="zh-CN" altLang="en-US" sz="28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 descr="未命名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63" y="1357313"/>
            <a:ext cx="5929312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2928938" y="498822"/>
            <a:ext cx="18780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 dirty="0">
                <a:latin typeface="华文楷体" pitchFamily="2" charset="-122"/>
                <a:ea typeface="华文楷体" pitchFamily="2" charset="-122"/>
              </a:rPr>
              <a:t>对称轴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5770</TotalTime>
  <Words>366</Words>
  <Application>Microsoft Office PowerPoint</Application>
  <PresentationFormat>全屏显示(4:3)</PresentationFormat>
  <Paragraphs>68</Paragraphs>
  <Slides>23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201</cp:revision>
  <dcterms:modified xsi:type="dcterms:W3CDTF">2018-08-09T07:12:28Z</dcterms:modified>
</cp:coreProperties>
</file>